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72"/>
  </p:notesMasterIdLst>
  <p:handoutMasterIdLst>
    <p:handoutMasterId r:id="rId73"/>
  </p:handoutMasterIdLst>
  <p:sldIdLst>
    <p:sldId id="288" r:id="rId2"/>
    <p:sldId id="342" r:id="rId3"/>
    <p:sldId id="345" r:id="rId4"/>
    <p:sldId id="297" r:id="rId5"/>
    <p:sldId id="306" r:id="rId6"/>
    <p:sldId id="291" r:id="rId7"/>
    <p:sldId id="290" r:id="rId8"/>
    <p:sldId id="292" r:id="rId9"/>
    <p:sldId id="563" r:id="rId10"/>
    <p:sldId id="564" r:id="rId11"/>
    <p:sldId id="565" r:id="rId12"/>
    <p:sldId id="566" r:id="rId13"/>
    <p:sldId id="545" r:id="rId14"/>
    <p:sldId id="567" r:id="rId15"/>
    <p:sldId id="568" r:id="rId16"/>
    <p:sldId id="569" r:id="rId17"/>
    <p:sldId id="570" r:id="rId18"/>
    <p:sldId id="571" r:id="rId19"/>
    <p:sldId id="572" r:id="rId20"/>
    <p:sldId id="573" r:id="rId21"/>
    <p:sldId id="574" r:id="rId22"/>
    <p:sldId id="575" r:id="rId23"/>
    <p:sldId id="576" r:id="rId24"/>
    <p:sldId id="577" r:id="rId25"/>
    <p:sldId id="581" r:id="rId26"/>
    <p:sldId id="582" r:id="rId27"/>
    <p:sldId id="583" r:id="rId28"/>
    <p:sldId id="584" r:id="rId29"/>
    <p:sldId id="585" r:id="rId30"/>
    <p:sldId id="586" r:id="rId31"/>
    <p:sldId id="578" r:id="rId32"/>
    <p:sldId id="579" r:id="rId33"/>
    <p:sldId id="589" r:id="rId34"/>
    <p:sldId id="556" r:id="rId35"/>
    <p:sldId id="587" r:id="rId36"/>
    <p:sldId id="588" r:id="rId37"/>
    <p:sldId id="312" r:id="rId38"/>
    <p:sldId id="307" r:id="rId39"/>
    <p:sldId id="308" r:id="rId40"/>
    <p:sldId id="343" r:id="rId41"/>
    <p:sldId id="309" r:id="rId42"/>
    <p:sldId id="310" r:id="rId43"/>
    <p:sldId id="313" r:id="rId44"/>
    <p:sldId id="314" r:id="rId45"/>
    <p:sldId id="317" r:id="rId46"/>
    <p:sldId id="318" r:id="rId47"/>
    <p:sldId id="319" r:id="rId48"/>
    <p:sldId id="320" r:id="rId49"/>
    <p:sldId id="321" r:id="rId50"/>
    <p:sldId id="322" r:id="rId51"/>
    <p:sldId id="323" r:id="rId52"/>
    <p:sldId id="315"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Lst>
  <p:sldSz cx="7772400" cy="10058400"/>
  <p:notesSz cx="6858000" cy="92964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Teacher Directions" id="{226A9B2C-0032-7348-A598-005DAF3736A9}">
          <p14:sldIdLst>
            <p14:sldId id="288"/>
            <p14:sldId id="342"/>
            <p14:sldId id="345"/>
          </p14:sldIdLst>
        </p14:section>
        <p14:section name="Teacher Puzzle Information" id="{ACAE6108-4967-7B44-B73C-F1B55E0D6FF6}">
          <p14:sldIdLst>
            <p14:sldId id="297"/>
            <p14:sldId id="306"/>
          </p14:sldIdLst>
        </p14:section>
        <p14:section name="Teacher Puzzle Answer Key" id="{46568548-12DB-8C48-BE8E-6FBC2EF4F4BD}">
          <p14:sldIdLst>
            <p14:sldId id="291"/>
          </p14:sldIdLst>
        </p14:section>
        <p14:section name="Science Escapes Challenge" id="{43FBA60C-C0A9-F244-B35B-EE2865161BDA}">
          <p14:sldIdLst>
            <p14:sldId id="290"/>
          </p14:sldIdLst>
        </p14:section>
        <p14:section name="Student Answer Document" id="{812C43F7-214A-EB40-A1FC-4C787512E047}">
          <p14:sldIdLst>
            <p14:sldId id="292"/>
          </p14:sldIdLst>
        </p14:section>
        <p14:section name="Puzzle #1" id="{2B87894A-7E00-3A43-9D23-D9DFD5B238FE}">
          <p14:sldIdLst>
            <p14:sldId id="563"/>
            <p14:sldId id="564"/>
            <p14:sldId id="565"/>
          </p14:sldIdLst>
        </p14:section>
        <p14:section name="Puzzle #2" id="{2AEF3C8F-4B6E-FB4B-A34A-69F23B6212EF}">
          <p14:sldIdLst>
            <p14:sldId id="566"/>
            <p14:sldId id="545"/>
            <p14:sldId id="567"/>
            <p14:sldId id="568"/>
          </p14:sldIdLst>
        </p14:section>
        <p14:section name="Puzzle #3" id="{44BAD6A4-3263-6D4E-9259-9E073F91A10E}">
          <p14:sldIdLst>
            <p14:sldId id="569"/>
            <p14:sldId id="570"/>
            <p14:sldId id="571"/>
          </p14:sldIdLst>
        </p14:section>
        <p14:section name="Puzzle #4" id="{15B04847-978A-0441-BDE7-011BF076F793}">
          <p14:sldIdLst>
            <p14:sldId id="572"/>
            <p14:sldId id="573"/>
            <p14:sldId id="574"/>
          </p14:sldIdLst>
        </p14:section>
        <p14:section name="Puzzle #5" id="{CCEBB251-C1D4-1F4F-A491-F4CAACDE7990}">
          <p14:sldIdLst>
            <p14:sldId id="575"/>
            <p14:sldId id="576"/>
            <p14:sldId id="577"/>
          </p14:sldIdLst>
        </p14:section>
        <p14:section name="Puzzle 6" id="{B3E5E61B-9343-4818-AD15-C9A5CD32B3B7}">
          <p14:sldIdLst>
            <p14:sldId id="581"/>
            <p14:sldId id="582"/>
            <p14:sldId id="583"/>
            <p14:sldId id="584"/>
            <p14:sldId id="585"/>
            <p14:sldId id="586"/>
          </p14:sldIdLst>
        </p14:section>
        <p14:section name="Puzzle 7" id="{29EF19CD-8472-8046-993C-413260629ACF}">
          <p14:sldIdLst>
            <p14:sldId id="578"/>
            <p14:sldId id="579"/>
            <p14:sldId id="589"/>
          </p14:sldIdLst>
        </p14:section>
        <p14:section name="Puzzle #8" id="{72782D33-B6D5-8841-87BC-3FED9310325F}">
          <p14:sldIdLst>
            <p14:sldId id="556"/>
            <p14:sldId id="587"/>
            <p14:sldId id="588"/>
          </p14:sldIdLst>
        </p14:section>
        <p14:section name="Prizes" id="{2C40B407-FC1E-9148-BA42-7BA60BEB7D27}">
          <p14:sldIdLst>
            <p14:sldId id="312"/>
            <p14:sldId id="307"/>
          </p14:sldIdLst>
        </p14:section>
        <p14:section name="We Escaped Signs" id="{574BC4DB-A018-1F4F-8265-1A69BF471762}">
          <p14:sldIdLst>
            <p14:sldId id="308"/>
            <p14:sldId id="343"/>
            <p14:sldId id="309"/>
            <p14:sldId id="310"/>
            <p14:sldId id="313"/>
            <p14:sldId id="314"/>
            <p14:sldId id="317"/>
            <p14:sldId id="318"/>
            <p14:sldId id="319"/>
            <p14:sldId id="320"/>
            <p14:sldId id="321"/>
            <p14:sldId id="322"/>
            <p14:sldId id="323"/>
            <p14:sldId id="315"/>
            <p14:sldId id="324"/>
            <p14:sldId id="325"/>
          </p14:sldIdLst>
        </p14:section>
        <p14:section name="We Didn't Escape Signs" id="{9D9E7C60-2363-EA4D-A4EF-325AF910F7AD}">
          <p14:sldIdLst>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F6A"/>
    <a:srgbClr val="75D046"/>
    <a:srgbClr val="EA8A2A"/>
    <a:srgbClr val="E197CC"/>
    <a:srgbClr val="FF6600"/>
    <a:srgbClr val="BF9000"/>
    <a:srgbClr val="C3C3D7"/>
    <a:srgbClr val="D632B3"/>
    <a:srgbClr val="C3B984"/>
    <a:srgbClr val="CAB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55B710-02A7-4973-999D-56A86127E1D9}" v="3" dt="2021-02-08T00:01:02.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7518" autoAdjust="0"/>
  </p:normalViewPr>
  <p:slideViewPr>
    <p:cSldViewPr>
      <p:cViewPr>
        <p:scale>
          <a:sx n="55" d="100"/>
          <a:sy n="55" d="100"/>
        </p:scale>
        <p:origin x="2525" y="53"/>
      </p:cViewPr>
      <p:guideLst>
        <p:guide orient="horz" pos="3168"/>
        <p:guide pos="2448"/>
      </p:guideLst>
    </p:cSldViewPr>
  </p:slideViewPr>
  <p:outlineViewPr>
    <p:cViewPr>
      <p:scale>
        <a:sx n="33" d="100"/>
        <a:sy n="33" d="100"/>
      </p:scale>
      <p:origin x="0" y="10044"/>
    </p:cViewPr>
  </p:outlineViewPr>
  <p:notesTextViewPr>
    <p:cViewPr>
      <p:scale>
        <a:sx n="75" d="100"/>
        <a:sy n="75" d="100"/>
      </p:scale>
      <p:origin x="0" y="0"/>
    </p:cViewPr>
  </p:notesTextViewPr>
  <p:sorterViewPr>
    <p:cViewPr>
      <p:scale>
        <a:sx n="100" d="100"/>
        <a:sy n="100" d="100"/>
      </p:scale>
      <p:origin x="0" y="-190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TE Robert [Southern River College]" userId="fb834569-7589-4a7a-8d6a-f95d2d5f36a3" providerId="ADAL" clId="{AD55B710-02A7-4973-999D-56A86127E1D9}"/>
    <pc:docChg chg="modSld modNotesMaster modHandout">
      <pc:chgData name="FORTE Robert [Southern River College]" userId="fb834569-7589-4a7a-8d6a-f95d2d5f36a3" providerId="ADAL" clId="{AD55B710-02A7-4973-999D-56A86127E1D9}" dt="2021-02-08T00:01:03.717" v="4" actId="400"/>
      <pc:docMkLst>
        <pc:docMk/>
      </pc:docMkLst>
      <pc:sldChg chg="modNotes">
        <pc:chgData name="FORTE Robert [Southern River College]" userId="fb834569-7589-4a7a-8d6a-f95d2d5f36a3" providerId="ADAL" clId="{AD55B710-02A7-4973-999D-56A86127E1D9}" dt="2021-02-07T23:42:22.063" v="1"/>
        <pc:sldMkLst>
          <pc:docMk/>
          <pc:sldMk cId="340631610" sldId="288"/>
        </pc:sldMkLst>
      </pc:sldChg>
      <pc:sldChg chg="modNotes">
        <pc:chgData name="FORTE Robert [Southern River College]" userId="fb834569-7589-4a7a-8d6a-f95d2d5f36a3" providerId="ADAL" clId="{AD55B710-02A7-4973-999D-56A86127E1D9}" dt="2021-02-07T23:42:22.063" v="1"/>
        <pc:sldMkLst>
          <pc:docMk/>
          <pc:sldMk cId="251912700" sldId="290"/>
        </pc:sldMkLst>
      </pc:sldChg>
      <pc:sldChg chg="modSp mod modNotes">
        <pc:chgData name="FORTE Robert [Southern River College]" userId="fb834569-7589-4a7a-8d6a-f95d2d5f36a3" providerId="ADAL" clId="{AD55B710-02A7-4973-999D-56A86127E1D9}" dt="2021-02-08T00:01:03.717" v="4" actId="400"/>
        <pc:sldMkLst>
          <pc:docMk/>
          <pc:sldMk cId="683396592" sldId="291"/>
        </pc:sldMkLst>
        <pc:spChg chg="mod">
          <ac:chgData name="FORTE Robert [Southern River College]" userId="fb834569-7589-4a7a-8d6a-f95d2d5f36a3" providerId="ADAL" clId="{AD55B710-02A7-4973-999D-56A86127E1D9}" dt="2021-02-08T00:01:03.717" v="4" actId="400"/>
          <ac:spMkLst>
            <pc:docMk/>
            <pc:sldMk cId="683396592" sldId="291"/>
            <ac:spMk id="2" creationId="{00000000-0000-0000-0000-000000000000}"/>
          </ac:spMkLst>
        </pc:spChg>
      </pc:sldChg>
      <pc:sldChg chg="modNotes">
        <pc:chgData name="FORTE Robert [Southern River College]" userId="fb834569-7589-4a7a-8d6a-f95d2d5f36a3" providerId="ADAL" clId="{AD55B710-02A7-4973-999D-56A86127E1D9}" dt="2021-02-07T23:42:22.063" v="1"/>
        <pc:sldMkLst>
          <pc:docMk/>
          <pc:sldMk cId="1141107888" sldId="292"/>
        </pc:sldMkLst>
      </pc:sldChg>
      <pc:sldChg chg="modNotes">
        <pc:chgData name="FORTE Robert [Southern River College]" userId="fb834569-7589-4a7a-8d6a-f95d2d5f36a3" providerId="ADAL" clId="{AD55B710-02A7-4973-999D-56A86127E1D9}" dt="2021-02-07T23:42:22.063" v="1"/>
        <pc:sldMkLst>
          <pc:docMk/>
          <pc:sldMk cId="777266619" sldId="297"/>
        </pc:sldMkLst>
      </pc:sldChg>
      <pc:sldChg chg="modNotes">
        <pc:chgData name="FORTE Robert [Southern River College]" userId="fb834569-7589-4a7a-8d6a-f95d2d5f36a3" providerId="ADAL" clId="{AD55B710-02A7-4973-999D-56A86127E1D9}" dt="2021-02-07T23:42:22.063" v="1"/>
        <pc:sldMkLst>
          <pc:docMk/>
          <pc:sldMk cId="1476623988" sldId="306"/>
        </pc:sldMkLst>
      </pc:sldChg>
      <pc:sldChg chg="modNotes">
        <pc:chgData name="FORTE Robert [Southern River College]" userId="fb834569-7589-4a7a-8d6a-f95d2d5f36a3" providerId="ADAL" clId="{AD55B710-02A7-4973-999D-56A86127E1D9}" dt="2021-02-07T23:42:22.063" v="1"/>
        <pc:sldMkLst>
          <pc:docMk/>
          <pc:sldMk cId="321277750" sldId="342"/>
        </pc:sldMkLst>
      </pc:sldChg>
      <pc:sldChg chg="modNotes">
        <pc:chgData name="FORTE Robert [Southern River College]" userId="fb834569-7589-4a7a-8d6a-f95d2d5f36a3" providerId="ADAL" clId="{AD55B710-02A7-4973-999D-56A86127E1D9}" dt="2021-02-07T23:42:22.063" v="1"/>
        <pc:sldMkLst>
          <pc:docMk/>
          <pc:sldMk cId="4130327690" sldId="34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28" tIns="45714" rIns="91428" bIns="45714"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28" tIns="45714" rIns="91428" bIns="45714" rtlCol="0"/>
          <a:lstStyle>
            <a:lvl1pPr algn="r">
              <a:defRPr sz="1200"/>
            </a:lvl1pPr>
          </a:lstStyle>
          <a:p>
            <a:fld id="{00286AE2-B176-0A4D-85D2-6B76A26BEE20}" type="datetimeFigureOut">
              <a:rPr lang="en-US" smtClean="0"/>
              <a:pPr/>
              <a:t>2/8/2021</a:t>
            </a:fld>
            <a:endParaRPr lang="en-US"/>
          </a:p>
        </p:txBody>
      </p:sp>
      <p:sp>
        <p:nvSpPr>
          <p:cNvPr id="4" name="Footer Placeholder 3"/>
          <p:cNvSpPr>
            <a:spLocks noGrp="1"/>
          </p:cNvSpPr>
          <p:nvPr>
            <p:ph type="ftr" sz="quarter" idx="2"/>
          </p:nvPr>
        </p:nvSpPr>
        <p:spPr>
          <a:xfrm>
            <a:off x="0" y="8829968"/>
            <a:ext cx="2971800" cy="466433"/>
          </a:xfrm>
          <a:prstGeom prst="rect">
            <a:avLst/>
          </a:prstGeom>
        </p:spPr>
        <p:txBody>
          <a:bodyPr vert="horz" lIns="91428" tIns="45714" rIns="91428"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8"/>
            <a:ext cx="2971800" cy="466433"/>
          </a:xfrm>
          <a:prstGeom prst="rect">
            <a:avLst/>
          </a:prstGeom>
        </p:spPr>
        <p:txBody>
          <a:bodyPr vert="horz" lIns="91428" tIns="45714" rIns="91428" bIns="45714" rtlCol="0" anchor="b"/>
          <a:lstStyle>
            <a:lvl1pPr algn="r">
              <a:defRPr sz="1200"/>
            </a:lvl1pPr>
          </a:lstStyle>
          <a:p>
            <a:fld id="{DE3AC046-5130-5C46-9022-D477D965D8CA}" type="slidenum">
              <a:rPr lang="en-US" smtClean="0"/>
              <a:pPr/>
              <a:t>‹#›</a:t>
            </a:fld>
            <a:endParaRPr lang="en-US"/>
          </a:p>
        </p:txBody>
      </p:sp>
    </p:spTree>
    <p:extLst>
      <p:ext uri="{BB962C8B-B14F-4D97-AF65-F5344CB8AC3E}">
        <p14:creationId xmlns:p14="http://schemas.microsoft.com/office/powerpoint/2010/main" val="803519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28" tIns="45714" rIns="91428" bIns="45714"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28" tIns="45714" rIns="91428" bIns="45714" rtlCol="0"/>
          <a:lstStyle>
            <a:lvl1pPr algn="r">
              <a:defRPr sz="1200"/>
            </a:lvl1pPr>
          </a:lstStyle>
          <a:p>
            <a:fld id="{9AF1420B-3B1C-2749-9D02-8FFF21E84AD1}" type="datetimeFigureOut">
              <a:rPr lang="en-US" smtClean="0"/>
              <a:pPr/>
              <a:t>2/7/2021</a:t>
            </a:fld>
            <a:endParaRPr lang="en-US"/>
          </a:p>
        </p:txBody>
      </p:sp>
      <p:sp>
        <p:nvSpPr>
          <p:cNvPr id="4" name="Slide Image Placeholder 3"/>
          <p:cNvSpPr>
            <a:spLocks noGrp="1" noRot="1" noChangeAspect="1"/>
          </p:cNvSpPr>
          <p:nvPr>
            <p:ph type="sldImg" idx="2"/>
          </p:nvPr>
        </p:nvSpPr>
        <p:spPr>
          <a:xfrm>
            <a:off x="2217738" y="1162050"/>
            <a:ext cx="2422525" cy="3136900"/>
          </a:xfrm>
          <a:prstGeom prst="rect">
            <a:avLst/>
          </a:prstGeom>
          <a:noFill/>
          <a:ln w="12700">
            <a:solidFill>
              <a:prstClr val="black"/>
            </a:solidFill>
          </a:ln>
        </p:spPr>
        <p:txBody>
          <a:bodyPr vert="horz" lIns="91428" tIns="45714" rIns="91428" bIns="45714"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28" tIns="45714" rIns="91428" bIns="457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2971800" cy="466433"/>
          </a:xfrm>
          <a:prstGeom prst="rect">
            <a:avLst/>
          </a:prstGeom>
        </p:spPr>
        <p:txBody>
          <a:bodyPr vert="horz" lIns="91428" tIns="45714" rIns="91428" bIns="45714"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8"/>
            <a:ext cx="2971800" cy="466433"/>
          </a:xfrm>
          <a:prstGeom prst="rect">
            <a:avLst/>
          </a:prstGeom>
        </p:spPr>
        <p:txBody>
          <a:bodyPr vert="horz" lIns="91428" tIns="45714" rIns="91428" bIns="45714" rtlCol="0" anchor="b"/>
          <a:lstStyle>
            <a:lvl1pPr algn="r">
              <a:defRPr sz="1200"/>
            </a:lvl1pPr>
          </a:lstStyle>
          <a:p>
            <a:fld id="{BE57F162-5C70-B947-942B-41B754F49853}" type="slidenum">
              <a:rPr lang="en-US" smtClean="0"/>
              <a:pPr/>
              <a:t>‹#›</a:t>
            </a:fld>
            <a:endParaRPr lang="en-US"/>
          </a:p>
        </p:txBody>
      </p:sp>
    </p:spTree>
    <p:extLst>
      <p:ext uri="{BB962C8B-B14F-4D97-AF65-F5344CB8AC3E}">
        <p14:creationId xmlns:p14="http://schemas.microsoft.com/office/powerpoint/2010/main" val="15631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195155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94125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301817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37704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129834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1103977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120648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1162050"/>
            <a:ext cx="2422525" cy="3136900"/>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a:t>Title and Logo</a:t>
            </a:r>
          </a:p>
        </p:txBody>
      </p:sp>
    </p:spTree>
    <p:extLst>
      <p:ext uri="{BB962C8B-B14F-4D97-AF65-F5344CB8AC3E}">
        <p14:creationId xmlns:p14="http://schemas.microsoft.com/office/powerpoint/2010/main" val="157130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483B50B-2612-8741-82A7-AB155FC03C8B}" type="datetimeFigureOut">
              <a:rPr lang="en-US" smtClean="0"/>
              <a:pPr>
                <a:defRPr/>
              </a:pPr>
              <a:t>2/7/2021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7480795-692A-6F45-881E-16A487DB729D}" type="slidenum">
              <a:rPr lang="en-US" altLang="x-none" smtClean="0"/>
              <a:pPr/>
              <a:t>‹#›</a:t>
            </a:fld>
            <a:endParaRPr lang="en-US" altLang="x-non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A5D80EA7-26EF-EF40-B9EA-9D944D10185B}" type="datetimeFigureOut">
              <a:rPr lang="en-US" smtClean="0"/>
              <a:pPr>
                <a:defRPr/>
              </a:pPr>
              <a:t>2/7/2021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DBE870E-561F-5344-B446-55168B74BC0C}" type="slidenum">
              <a:rPr lang="en-US" altLang="x-none" smtClean="0"/>
              <a:pPr/>
              <a:t>‹#›</a:t>
            </a:fld>
            <a:endParaRPr lang="en-US" altLang="x-non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1D03AB5-74B9-584F-8F0C-D2E040730341}" type="datetimeFigureOut">
              <a:rPr lang="en-US" smtClean="0"/>
              <a:pPr>
                <a:defRPr/>
              </a:pPr>
              <a:t>2/7/2021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8E80B13-95BC-0541-8BF3-C1B4B3E89CA6}" type="slidenum">
              <a:rPr lang="en-US" altLang="x-none" smtClean="0"/>
              <a:pPr/>
              <a:t>‹#›</a:t>
            </a:fld>
            <a:endParaRPr lang="en-US" altLang="x-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333C63FD-5799-B845-A7E0-929D4E2A9E68}" type="datetimeFigureOut">
              <a:rPr lang="en-US" smtClean="0"/>
              <a:pPr>
                <a:defRPr/>
              </a:pPr>
              <a:t>2/7/2021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76362B0-8A41-C249-979A-3D2C585A3C7F}" type="slidenum">
              <a:rPr lang="en-US" altLang="x-none" smtClean="0"/>
              <a:pPr/>
              <a:t>‹#›</a:t>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3D89564B-DE53-5A47-89AF-54FFECA09F6A}" type="datetimeFigureOut">
              <a:rPr lang="en-US" smtClean="0"/>
              <a:pPr>
                <a:defRPr/>
              </a:pPr>
              <a:t>2/7/2021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840FF2F-2D6F-5543-B5B6-C410AF06929E}" type="slidenum">
              <a:rPr lang="en-US" altLang="x-none" smtClean="0"/>
              <a:pPr/>
              <a:t>‹#›</a:t>
            </a:fld>
            <a:endParaRPr lang="en-US" alt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3C1E6CAE-CF39-D74F-B430-1AA9D27FB307}" type="datetimeFigureOut">
              <a:rPr lang="en-US" smtClean="0"/>
              <a:pPr>
                <a:defRPr/>
              </a:pPr>
              <a:t>2/7/2021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E8F57EB-98E3-D64C-88D9-11A2869C4EFC}" type="slidenum">
              <a:rPr lang="en-US" altLang="x-none" smtClean="0"/>
              <a:pPr/>
              <a:t>‹#›</a:t>
            </a:fld>
            <a:endParaRPr lang="en-US" alt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F61668D5-946E-A743-ADB5-0C02CBCC5679}" type="datetimeFigureOut">
              <a:rPr lang="en-US" smtClean="0"/>
              <a:pPr>
                <a:defRPr/>
              </a:pPr>
              <a:t>2/7/2021</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8C91C5F-B98F-B84D-A71F-221961064886}" type="slidenum">
              <a:rPr lang="en-US" altLang="x-none" smtClean="0"/>
              <a:pPr/>
              <a:t>‹#›</a:t>
            </a:fld>
            <a:endParaRPr lang="en-US" altLang="x-non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2ED4E03D-3281-DA4E-8EE1-4389EB2ED5DD}" type="datetimeFigureOut">
              <a:rPr lang="en-US" smtClean="0"/>
              <a:pPr>
                <a:defRPr/>
              </a:pPr>
              <a:t>2/7/2021</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C9805603-C479-E04C-BA9D-AF08B76EBCA0}" type="slidenum">
              <a:rPr lang="en-US" altLang="x-none" smtClean="0"/>
              <a:pPr/>
              <a:t>‹#›</a:t>
            </a:fld>
            <a:endParaRPr lang="en-US"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F0D4795-4BB7-994D-8D91-5A1B26860CE7}" type="datetimeFigureOut">
              <a:rPr lang="en-US" smtClean="0"/>
              <a:pPr>
                <a:defRPr/>
              </a:pPr>
              <a:t>2/7/2021</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76CE4939-31C6-AA4C-A0E0-B41206FA481C}" type="slidenum">
              <a:rPr lang="en-US" altLang="x-none" smtClean="0"/>
              <a:pPr/>
              <a:t>‹#›</a:t>
            </a:fld>
            <a:endParaRPr lang="en-US" altLang="x-non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3B486A9-FEA1-9C4F-9190-E0CC9EF29750}" type="datetimeFigureOut">
              <a:rPr lang="en-US" smtClean="0"/>
              <a:pPr>
                <a:defRPr/>
              </a:pPr>
              <a:t>2/7/2021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D22DCFB2-DC26-884D-B961-9DD3DA51F180}" type="slidenum">
              <a:rPr lang="en-US" altLang="x-none" smtClean="0"/>
              <a:pPr/>
              <a:t>‹#›</a:t>
            </a:fld>
            <a:endParaRPr lang="en-US" altLang="x-non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915D98CF-0CBF-424A-A314-2D93A2714D2E}" type="datetimeFigureOut">
              <a:rPr lang="en-US" smtClean="0"/>
              <a:pPr>
                <a:defRPr/>
              </a:pPr>
              <a:t>2/7/2021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92B49F21-467C-5743-A864-F626C04DA6CD}" type="slidenum">
              <a:rPr lang="en-US" altLang="x-none" smtClean="0"/>
              <a:pPr/>
              <a:t>‹#›</a:t>
            </a:fld>
            <a:endParaRPr lang="en-US" altLang="x-non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pPr>
              <a:defRPr/>
            </a:pPr>
            <a:fld id="{7DE5D2C8-68FA-4240-8536-448DA1D178DD}" type="datetimeFigureOut">
              <a:rPr lang="en-US" smtClean="0"/>
              <a:pPr>
                <a:defRPr/>
              </a:pPr>
              <a:t>2/7/2021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D4F38449-1E71-FB46-9AE2-21ED0DAB9A94}" type="slidenum">
              <a:rPr lang="en-US" altLang="x-none" smtClean="0"/>
              <a:pPr/>
              <a:t>‹#›</a:t>
            </a:fld>
            <a:endParaRPr lang="en-US" altLang="x-none"/>
          </a:p>
        </p:txBody>
      </p:sp>
    </p:spTree>
    <p:extLst>
      <p:ext uri="{BB962C8B-B14F-4D97-AF65-F5344CB8AC3E}">
        <p14:creationId xmlns:p14="http://schemas.microsoft.com/office/powerpoint/2010/main" val="112889250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jpe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hyperlink" Target="https://amzn.to/2ZtH6oR" TargetMode="External"/><Relationship Id="rId3" Type="http://schemas.openxmlformats.org/officeDocument/2006/relationships/image" Target="../media/image1.png"/><Relationship Id="rId7" Type="http://schemas.openxmlformats.org/officeDocument/2006/relationships/hyperlink" Target="http://amzn.to/2CgRvaV"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nQhTFeOfMQc&amp;t=228s" TargetMode="External"/><Relationship Id="rId5" Type="http://schemas.openxmlformats.org/officeDocument/2006/relationships/hyperlink" Target="http://bit.ly/Back2SchoolEscape" TargetMode="External"/><Relationship Id="rId10" Type="http://schemas.openxmlformats.org/officeDocument/2006/relationships/hyperlink" Target="http://amzn.to/2ChxlO0" TargetMode="External"/><Relationship Id="rId4" Type="http://schemas.openxmlformats.org/officeDocument/2006/relationships/hyperlink" Target="https://goo.gl/6UPMRj" TargetMode="External"/><Relationship Id="rId9" Type="http://schemas.openxmlformats.org/officeDocument/2006/relationships/hyperlink" Target="http://amzn.to/2G8ObR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4" name="TextBox 13"/>
          <p:cNvSpPr txBox="1"/>
          <p:nvPr/>
        </p:nvSpPr>
        <p:spPr>
          <a:xfrm>
            <a:off x="317147" y="659907"/>
            <a:ext cx="7093473" cy="8771632"/>
          </a:xfrm>
          <a:prstGeom prst="rect">
            <a:avLst/>
          </a:prstGeom>
          <a:noFill/>
        </p:spPr>
        <p:txBody>
          <a:bodyPr wrap="square" rtlCol="0">
            <a:spAutoFit/>
          </a:bodyPr>
          <a:lstStyle/>
          <a:p>
            <a:r>
              <a:rPr lang="en-US" altLang="x-none" sz="1400" dirty="0">
                <a:latin typeface="Verdana" charset="0"/>
                <a:ea typeface="Verdana" charset="0"/>
                <a:cs typeface="Verdana" charset="0"/>
              </a:rPr>
              <a:t>There are several ways to play the science escape games in the classroom.  You will need to decide which approach to take before setting up the first game.</a:t>
            </a:r>
          </a:p>
          <a:p>
            <a:endParaRPr lang="en-US" altLang="x-none" sz="1400" dirty="0">
              <a:latin typeface="Verdana" charset="0"/>
              <a:ea typeface="Verdana" charset="0"/>
              <a:cs typeface="Verdana" charset="0"/>
            </a:endParaRPr>
          </a:p>
          <a:p>
            <a:r>
              <a:rPr lang="en-US" altLang="x-none" sz="1400" b="1" i="1" dirty="0">
                <a:latin typeface="Verdana" charset="0"/>
                <a:ea typeface="Verdana" charset="0"/>
                <a:cs typeface="Verdana" charset="0"/>
              </a:rPr>
              <a:t>Envelopes and Codes </a:t>
            </a:r>
            <a:r>
              <a:rPr lang="en-US" altLang="x-none" sz="1400" dirty="0">
                <a:latin typeface="Verdana" charset="0"/>
                <a:ea typeface="Verdana" charset="0"/>
                <a:cs typeface="Verdana" charset="0"/>
              </a:rPr>
              <a:t>- The first method is the cheapest way but still provides a great escape room experience.  I’m going to describe the experience for one group, but you will want to break the class up into many teams.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You will decide which puzzles you will use for the game and put each puzzle into a separate manila envelope.  After playing the video challenge, you will give the group their first challenge.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The remaining puzzles will stay in an area of the room where the students can check them in and out.</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There are two ways you can check the codes.  The first method is that the students will write the code down on the provided answer sheet and you will check it against the answer key.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The second method involves using digital locks using Google Forms.  A detailed description of this method is listed on next page.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Once the students solve all of the puzzles presented to them, they will open the last envelope or box that contains their prize.</a:t>
            </a:r>
          </a:p>
          <a:p>
            <a:endParaRPr lang="en-US" altLang="x-none" sz="1400" dirty="0">
              <a:solidFill>
                <a:srgbClr val="FF0000"/>
              </a:solidFill>
              <a:latin typeface="Verdana" charset="0"/>
              <a:ea typeface="Verdana" charset="0"/>
              <a:cs typeface="Verdana" charset="0"/>
            </a:endParaRPr>
          </a:p>
          <a:p>
            <a:r>
              <a:rPr lang="en-US" altLang="x-none" sz="1400" b="1" i="1" dirty="0">
                <a:latin typeface="Verdana" charset="0"/>
                <a:ea typeface="Verdana" charset="0"/>
                <a:cs typeface="Verdana" charset="0"/>
              </a:rPr>
              <a:t>Locks and Boxes </a:t>
            </a:r>
            <a:r>
              <a:rPr lang="mr-IN" altLang="x-none" sz="1400" dirty="0">
                <a:latin typeface="Verdana" charset="0"/>
                <a:ea typeface="Verdana" charset="0"/>
                <a:cs typeface="Verdana" charset="0"/>
              </a:rPr>
              <a:t>–</a:t>
            </a:r>
            <a:r>
              <a:rPr lang="en-US" altLang="x-none" sz="1400" dirty="0">
                <a:latin typeface="Verdana" charset="0"/>
                <a:ea typeface="Verdana" charset="0"/>
                <a:cs typeface="Verdana" charset="0"/>
              </a:rPr>
              <a:t> Using locks and boxes is a more immersive experience for the students, but it is the more expensive option because you will need some equipment.</a:t>
            </a:r>
          </a:p>
          <a:p>
            <a:endParaRPr lang="en-US" altLang="x-none" sz="1400" dirty="0">
              <a:solidFill>
                <a:srgbClr val="FF0000"/>
              </a:solidFill>
              <a:latin typeface="Verdana" charset="0"/>
              <a:ea typeface="Verdana" charset="0"/>
              <a:cs typeface="Verdana" charset="0"/>
            </a:endParaRPr>
          </a:p>
          <a:p>
            <a:r>
              <a:rPr lang="en-US" altLang="x-none" sz="1400" dirty="0">
                <a:latin typeface="Verdana" charset="0"/>
                <a:ea typeface="Verdana" charset="0"/>
                <a:cs typeface="Verdana" charset="0"/>
              </a:rPr>
              <a:t>One suggestion is to use one box, a lockout hasp, and several locks per group (suggestion on following page).  The lockout hasp will save you from having to buy multiple boxes per group.</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The game can still be played with envelopes, but after each puzzle the group gets to open one of the locks rather than write their answer on paper or enter the lock digitally.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There are many variations for escape rooms.  Pick a method and run with it.</a:t>
            </a:r>
            <a:endParaRPr lang="en-US"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Teacher Directions</a:t>
            </a:r>
            <a:endParaRPr lang="en-US" dirty="0"/>
          </a:p>
        </p:txBody>
      </p:sp>
    </p:spTree>
    <p:extLst>
      <p:ext uri="{BB962C8B-B14F-4D97-AF65-F5344CB8AC3E}">
        <p14:creationId xmlns:p14="http://schemas.microsoft.com/office/powerpoint/2010/main" val="340631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1</a:t>
            </a:r>
          </a:p>
        </p:txBody>
      </p:sp>
      <p:pic>
        <p:nvPicPr>
          <p:cNvPr id="52" name="Picture 51">
            <a:extLst>
              <a:ext uri="{FF2B5EF4-FFF2-40B4-BE49-F238E27FC236}">
                <a16:creationId xmlns:a16="http://schemas.microsoft.com/office/drawing/2014/main" id="{0EA54362-EA5D-8046-9C89-BD84F0C79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grpSp>
        <p:nvGrpSpPr>
          <p:cNvPr id="31" name="Group 30">
            <a:extLst>
              <a:ext uri="{FF2B5EF4-FFF2-40B4-BE49-F238E27FC236}">
                <a16:creationId xmlns:a16="http://schemas.microsoft.com/office/drawing/2014/main" id="{C0B5D5FE-B20D-1D47-85F9-65EB57DF2343}"/>
              </a:ext>
            </a:extLst>
          </p:cNvPr>
          <p:cNvGrpSpPr/>
          <p:nvPr/>
        </p:nvGrpSpPr>
        <p:grpSpPr>
          <a:xfrm>
            <a:off x="835269" y="1422485"/>
            <a:ext cx="314510" cy="338554"/>
            <a:chOff x="319158" y="2019554"/>
            <a:chExt cx="314510" cy="338554"/>
          </a:xfrm>
        </p:grpSpPr>
        <p:sp>
          <p:nvSpPr>
            <p:cNvPr id="11" name="Rectangle 10">
              <a:extLst>
                <a:ext uri="{FF2B5EF4-FFF2-40B4-BE49-F238E27FC236}">
                  <a16:creationId xmlns:a16="http://schemas.microsoft.com/office/drawing/2014/main" id="{F71D7A94-6FB2-8149-B93B-AC351B04AA41}"/>
                </a:ext>
              </a:extLst>
            </p:cNvPr>
            <p:cNvSpPr/>
            <p:nvPr/>
          </p:nvSpPr>
          <p:spPr>
            <a:xfrm>
              <a:off x="324013" y="2036431"/>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6C0D16F-809C-8045-9FE5-D1CF07E83FF0}"/>
                </a:ext>
              </a:extLst>
            </p:cNvPr>
            <p:cNvSpPr txBox="1"/>
            <p:nvPr/>
          </p:nvSpPr>
          <p:spPr>
            <a:xfrm>
              <a:off x="319158" y="2019554"/>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1</a:t>
              </a:r>
            </a:p>
          </p:txBody>
        </p:sp>
      </p:grpSp>
      <p:grpSp>
        <p:nvGrpSpPr>
          <p:cNvPr id="32" name="Group 31">
            <a:extLst>
              <a:ext uri="{FF2B5EF4-FFF2-40B4-BE49-F238E27FC236}">
                <a16:creationId xmlns:a16="http://schemas.microsoft.com/office/drawing/2014/main" id="{7F983F36-6790-3345-9D36-93BAB810E096}"/>
              </a:ext>
            </a:extLst>
          </p:cNvPr>
          <p:cNvGrpSpPr/>
          <p:nvPr/>
        </p:nvGrpSpPr>
        <p:grpSpPr>
          <a:xfrm>
            <a:off x="835269" y="2161898"/>
            <a:ext cx="314510" cy="338554"/>
            <a:chOff x="319158" y="2727108"/>
            <a:chExt cx="314510" cy="338554"/>
          </a:xfrm>
        </p:grpSpPr>
        <p:sp>
          <p:nvSpPr>
            <p:cNvPr id="13" name="Rectangle 12">
              <a:extLst>
                <a:ext uri="{FF2B5EF4-FFF2-40B4-BE49-F238E27FC236}">
                  <a16:creationId xmlns:a16="http://schemas.microsoft.com/office/drawing/2014/main" id="{734C03AE-55DC-3E42-A1FC-06A715F63332}"/>
                </a:ext>
              </a:extLst>
            </p:cNvPr>
            <p:cNvSpPr/>
            <p:nvPr/>
          </p:nvSpPr>
          <p:spPr>
            <a:xfrm>
              <a:off x="324013" y="2743985"/>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D7B725D-3EDD-F244-9A1A-48BE8C903DB4}"/>
                </a:ext>
              </a:extLst>
            </p:cNvPr>
            <p:cNvSpPr txBox="1"/>
            <p:nvPr/>
          </p:nvSpPr>
          <p:spPr>
            <a:xfrm>
              <a:off x="319158" y="2727108"/>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2</a:t>
              </a:r>
            </a:p>
          </p:txBody>
        </p:sp>
      </p:grpSp>
      <p:grpSp>
        <p:nvGrpSpPr>
          <p:cNvPr id="33" name="Group 32">
            <a:extLst>
              <a:ext uri="{FF2B5EF4-FFF2-40B4-BE49-F238E27FC236}">
                <a16:creationId xmlns:a16="http://schemas.microsoft.com/office/drawing/2014/main" id="{8706061F-00AE-B74F-9C87-9E0A4A8BF3B0}"/>
              </a:ext>
            </a:extLst>
          </p:cNvPr>
          <p:cNvGrpSpPr/>
          <p:nvPr/>
        </p:nvGrpSpPr>
        <p:grpSpPr>
          <a:xfrm>
            <a:off x="835269" y="2901311"/>
            <a:ext cx="314510" cy="338554"/>
            <a:chOff x="319158" y="3434863"/>
            <a:chExt cx="314510" cy="338554"/>
          </a:xfrm>
        </p:grpSpPr>
        <p:sp>
          <p:nvSpPr>
            <p:cNvPr id="15" name="Rectangle 14">
              <a:extLst>
                <a:ext uri="{FF2B5EF4-FFF2-40B4-BE49-F238E27FC236}">
                  <a16:creationId xmlns:a16="http://schemas.microsoft.com/office/drawing/2014/main" id="{9493C2AA-F6D8-6842-A211-14BD6F802C78}"/>
                </a:ext>
              </a:extLst>
            </p:cNvPr>
            <p:cNvSpPr/>
            <p:nvPr/>
          </p:nvSpPr>
          <p:spPr>
            <a:xfrm>
              <a:off x="324013" y="3451740"/>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4EEA08-C67D-9B40-B438-5958086F2787}"/>
                </a:ext>
              </a:extLst>
            </p:cNvPr>
            <p:cNvSpPr txBox="1"/>
            <p:nvPr/>
          </p:nvSpPr>
          <p:spPr>
            <a:xfrm>
              <a:off x="319158" y="3434863"/>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3</a:t>
              </a:r>
            </a:p>
          </p:txBody>
        </p:sp>
      </p:grpSp>
      <p:grpSp>
        <p:nvGrpSpPr>
          <p:cNvPr id="34" name="Group 33">
            <a:extLst>
              <a:ext uri="{FF2B5EF4-FFF2-40B4-BE49-F238E27FC236}">
                <a16:creationId xmlns:a16="http://schemas.microsoft.com/office/drawing/2014/main" id="{18A32F34-A677-EB44-AEF2-4AAC748B3B03}"/>
              </a:ext>
            </a:extLst>
          </p:cNvPr>
          <p:cNvGrpSpPr/>
          <p:nvPr/>
        </p:nvGrpSpPr>
        <p:grpSpPr>
          <a:xfrm>
            <a:off x="835269" y="3640724"/>
            <a:ext cx="314510" cy="338554"/>
            <a:chOff x="319158" y="4140369"/>
            <a:chExt cx="314510" cy="338554"/>
          </a:xfrm>
        </p:grpSpPr>
        <p:sp>
          <p:nvSpPr>
            <p:cNvPr id="17" name="Rectangle 16">
              <a:extLst>
                <a:ext uri="{FF2B5EF4-FFF2-40B4-BE49-F238E27FC236}">
                  <a16:creationId xmlns:a16="http://schemas.microsoft.com/office/drawing/2014/main" id="{6F82D756-C9E2-EA48-BA44-CB836EBA1736}"/>
                </a:ext>
              </a:extLst>
            </p:cNvPr>
            <p:cNvSpPr/>
            <p:nvPr/>
          </p:nvSpPr>
          <p:spPr>
            <a:xfrm>
              <a:off x="324013" y="415724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5870485-E07E-4741-901D-E0D9DFF08F51}"/>
                </a:ext>
              </a:extLst>
            </p:cNvPr>
            <p:cNvSpPr txBox="1"/>
            <p:nvPr/>
          </p:nvSpPr>
          <p:spPr>
            <a:xfrm>
              <a:off x="319158" y="414036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4</a:t>
              </a:r>
            </a:p>
          </p:txBody>
        </p:sp>
      </p:grpSp>
      <p:grpSp>
        <p:nvGrpSpPr>
          <p:cNvPr id="35" name="Group 34">
            <a:extLst>
              <a:ext uri="{FF2B5EF4-FFF2-40B4-BE49-F238E27FC236}">
                <a16:creationId xmlns:a16="http://schemas.microsoft.com/office/drawing/2014/main" id="{B2716EAC-DDD5-EB4B-80C6-25AAEC872764}"/>
              </a:ext>
            </a:extLst>
          </p:cNvPr>
          <p:cNvGrpSpPr/>
          <p:nvPr/>
        </p:nvGrpSpPr>
        <p:grpSpPr>
          <a:xfrm>
            <a:off x="835269" y="4380137"/>
            <a:ext cx="314510" cy="338554"/>
            <a:chOff x="319158" y="4843477"/>
            <a:chExt cx="314510" cy="338554"/>
          </a:xfrm>
        </p:grpSpPr>
        <p:sp>
          <p:nvSpPr>
            <p:cNvPr id="19" name="Rectangle 18">
              <a:extLst>
                <a:ext uri="{FF2B5EF4-FFF2-40B4-BE49-F238E27FC236}">
                  <a16:creationId xmlns:a16="http://schemas.microsoft.com/office/drawing/2014/main" id="{F6EAA8AD-7D11-434D-9B5D-B156F77682F9}"/>
                </a:ext>
              </a:extLst>
            </p:cNvPr>
            <p:cNvSpPr/>
            <p:nvPr/>
          </p:nvSpPr>
          <p:spPr>
            <a:xfrm>
              <a:off x="324013" y="4860354"/>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FC99E3-C7A3-6D4A-845C-8C66700CD779}"/>
                </a:ext>
              </a:extLst>
            </p:cNvPr>
            <p:cNvSpPr txBox="1"/>
            <p:nvPr/>
          </p:nvSpPr>
          <p:spPr>
            <a:xfrm>
              <a:off x="319158" y="4843477"/>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5</a:t>
              </a:r>
            </a:p>
          </p:txBody>
        </p:sp>
      </p:grpSp>
      <p:grpSp>
        <p:nvGrpSpPr>
          <p:cNvPr id="36" name="Group 35">
            <a:extLst>
              <a:ext uri="{FF2B5EF4-FFF2-40B4-BE49-F238E27FC236}">
                <a16:creationId xmlns:a16="http://schemas.microsoft.com/office/drawing/2014/main" id="{8AFFA2AE-11F9-F445-B60C-0F0922C7845E}"/>
              </a:ext>
            </a:extLst>
          </p:cNvPr>
          <p:cNvGrpSpPr/>
          <p:nvPr/>
        </p:nvGrpSpPr>
        <p:grpSpPr>
          <a:xfrm>
            <a:off x="835269" y="5119550"/>
            <a:ext cx="314510" cy="338554"/>
            <a:chOff x="319158" y="5529199"/>
            <a:chExt cx="314510" cy="338554"/>
          </a:xfrm>
        </p:grpSpPr>
        <p:sp>
          <p:nvSpPr>
            <p:cNvPr id="21" name="Rectangle 20">
              <a:extLst>
                <a:ext uri="{FF2B5EF4-FFF2-40B4-BE49-F238E27FC236}">
                  <a16:creationId xmlns:a16="http://schemas.microsoft.com/office/drawing/2014/main" id="{04CD4F28-8C40-AC42-8A36-069B93A0E792}"/>
                </a:ext>
              </a:extLst>
            </p:cNvPr>
            <p:cNvSpPr/>
            <p:nvPr/>
          </p:nvSpPr>
          <p:spPr>
            <a:xfrm>
              <a:off x="324013" y="554607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B8EB505-71C5-624D-B57C-9C451BBC02B3}"/>
                </a:ext>
              </a:extLst>
            </p:cNvPr>
            <p:cNvSpPr txBox="1"/>
            <p:nvPr/>
          </p:nvSpPr>
          <p:spPr>
            <a:xfrm>
              <a:off x="319158" y="552919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6</a:t>
              </a:r>
            </a:p>
          </p:txBody>
        </p:sp>
      </p:grpSp>
      <p:grpSp>
        <p:nvGrpSpPr>
          <p:cNvPr id="37" name="Group 36">
            <a:extLst>
              <a:ext uri="{FF2B5EF4-FFF2-40B4-BE49-F238E27FC236}">
                <a16:creationId xmlns:a16="http://schemas.microsoft.com/office/drawing/2014/main" id="{7659848C-CDCB-1D45-B45C-08BD407CEB4C}"/>
              </a:ext>
            </a:extLst>
          </p:cNvPr>
          <p:cNvGrpSpPr/>
          <p:nvPr/>
        </p:nvGrpSpPr>
        <p:grpSpPr>
          <a:xfrm>
            <a:off x="835269" y="5858963"/>
            <a:ext cx="314510" cy="338554"/>
            <a:chOff x="319158" y="6233191"/>
            <a:chExt cx="314510" cy="338554"/>
          </a:xfrm>
        </p:grpSpPr>
        <p:sp>
          <p:nvSpPr>
            <p:cNvPr id="23" name="Rectangle 22">
              <a:extLst>
                <a:ext uri="{FF2B5EF4-FFF2-40B4-BE49-F238E27FC236}">
                  <a16:creationId xmlns:a16="http://schemas.microsoft.com/office/drawing/2014/main" id="{15987A74-871B-8D42-9E0A-9CCA193ADA13}"/>
                </a:ext>
              </a:extLst>
            </p:cNvPr>
            <p:cNvSpPr/>
            <p:nvPr/>
          </p:nvSpPr>
          <p:spPr>
            <a:xfrm>
              <a:off x="324013" y="6250068"/>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A103AE7-F6CF-3D4F-A6F9-DC8F7E8F4D41}"/>
                </a:ext>
              </a:extLst>
            </p:cNvPr>
            <p:cNvSpPr txBox="1"/>
            <p:nvPr/>
          </p:nvSpPr>
          <p:spPr>
            <a:xfrm>
              <a:off x="319158" y="6233191"/>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7</a:t>
              </a:r>
            </a:p>
          </p:txBody>
        </p:sp>
      </p:grpSp>
      <p:grpSp>
        <p:nvGrpSpPr>
          <p:cNvPr id="38" name="Group 37">
            <a:extLst>
              <a:ext uri="{FF2B5EF4-FFF2-40B4-BE49-F238E27FC236}">
                <a16:creationId xmlns:a16="http://schemas.microsoft.com/office/drawing/2014/main" id="{80B7C15F-745B-4549-B407-FAE98F3BE2D0}"/>
              </a:ext>
            </a:extLst>
          </p:cNvPr>
          <p:cNvGrpSpPr/>
          <p:nvPr/>
        </p:nvGrpSpPr>
        <p:grpSpPr>
          <a:xfrm>
            <a:off x="835269" y="6598376"/>
            <a:ext cx="314510" cy="338554"/>
            <a:chOff x="319158" y="6918029"/>
            <a:chExt cx="314510" cy="338554"/>
          </a:xfrm>
        </p:grpSpPr>
        <p:sp>
          <p:nvSpPr>
            <p:cNvPr id="25" name="Rectangle 24">
              <a:extLst>
                <a:ext uri="{FF2B5EF4-FFF2-40B4-BE49-F238E27FC236}">
                  <a16:creationId xmlns:a16="http://schemas.microsoft.com/office/drawing/2014/main" id="{FDC2DF86-FA3E-2648-84F1-8D77433C8ADA}"/>
                </a:ext>
              </a:extLst>
            </p:cNvPr>
            <p:cNvSpPr/>
            <p:nvPr/>
          </p:nvSpPr>
          <p:spPr>
            <a:xfrm>
              <a:off x="324013" y="693490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E10E0E4-AEA2-EC4F-AF0D-C1DC3A84A18C}"/>
                </a:ext>
              </a:extLst>
            </p:cNvPr>
            <p:cNvSpPr txBox="1"/>
            <p:nvPr/>
          </p:nvSpPr>
          <p:spPr>
            <a:xfrm>
              <a:off x="319158" y="691802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8</a:t>
              </a:r>
            </a:p>
          </p:txBody>
        </p:sp>
      </p:grpSp>
      <p:grpSp>
        <p:nvGrpSpPr>
          <p:cNvPr id="39" name="Group 38">
            <a:extLst>
              <a:ext uri="{FF2B5EF4-FFF2-40B4-BE49-F238E27FC236}">
                <a16:creationId xmlns:a16="http://schemas.microsoft.com/office/drawing/2014/main" id="{3BEEEA0C-41FC-9149-8B05-0129DCEE2A4E}"/>
              </a:ext>
            </a:extLst>
          </p:cNvPr>
          <p:cNvGrpSpPr/>
          <p:nvPr/>
        </p:nvGrpSpPr>
        <p:grpSpPr>
          <a:xfrm>
            <a:off x="835269" y="7337789"/>
            <a:ext cx="314510" cy="338554"/>
            <a:chOff x="319158" y="7598373"/>
            <a:chExt cx="314510" cy="338554"/>
          </a:xfrm>
        </p:grpSpPr>
        <p:sp>
          <p:nvSpPr>
            <p:cNvPr id="27" name="Rectangle 26">
              <a:extLst>
                <a:ext uri="{FF2B5EF4-FFF2-40B4-BE49-F238E27FC236}">
                  <a16:creationId xmlns:a16="http://schemas.microsoft.com/office/drawing/2014/main" id="{1D3DAA8E-F786-A34E-BBBC-4FE47F8390BC}"/>
                </a:ext>
              </a:extLst>
            </p:cNvPr>
            <p:cNvSpPr/>
            <p:nvPr/>
          </p:nvSpPr>
          <p:spPr>
            <a:xfrm>
              <a:off x="324013" y="7615250"/>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2E51F37-F383-9B48-B6A6-96534AB7BB9B}"/>
                </a:ext>
              </a:extLst>
            </p:cNvPr>
            <p:cNvSpPr txBox="1"/>
            <p:nvPr/>
          </p:nvSpPr>
          <p:spPr>
            <a:xfrm>
              <a:off x="319158" y="7598373"/>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9</a:t>
              </a:r>
            </a:p>
          </p:txBody>
        </p:sp>
      </p:grpSp>
      <p:grpSp>
        <p:nvGrpSpPr>
          <p:cNvPr id="40" name="Group 39">
            <a:extLst>
              <a:ext uri="{FF2B5EF4-FFF2-40B4-BE49-F238E27FC236}">
                <a16:creationId xmlns:a16="http://schemas.microsoft.com/office/drawing/2014/main" id="{E4B037DB-80B5-5942-BB12-24BCF0612604}"/>
              </a:ext>
            </a:extLst>
          </p:cNvPr>
          <p:cNvGrpSpPr/>
          <p:nvPr/>
        </p:nvGrpSpPr>
        <p:grpSpPr>
          <a:xfrm>
            <a:off x="770348" y="8077200"/>
            <a:ext cx="444352" cy="338554"/>
            <a:chOff x="254237" y="8235917"/>
            <a:chExt cx="444352" cy="338554"/>
          </a:xfrm>
        </p:grpSpPr>
        <p:sp>
          <p:nvSpPr>
            <p:cNvPr id="29" name="Rectangle 28">
              <a:extLst>
                <a:ext uri="{FF2B5EF4-FFF2-40B4-BE49-F238E27FC236}">
                  <a16:creationId xmlns:a16="http://schemas.microsoft.com/office/drawing/2014/main" id="{9F53D0C9-A3F9-A64F-AC96-B766A92E7E5A}"/>
                </a:ext>
              </a:extLst>
            </p:cNvPr>
            <p:cNvSpPr/>
            <p:nvPr/>
          </p:nvSpPr>
          <p:spPr>
            <a:xfrm>
              <a:off x="324013" y="8266334"/>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A93D41B-2B78-4D4C-8F2E-AE16FAE2B6FD}"/>
                </a:ext>
              </a:extLst>
            </p:cNvPr>
            <p:cNvSpPr txBox="1"/>
            <p:nvPr/>
          </p:nvSpPr>
          <p:spPr>
            <a:xfrm>
              <a:off x="254237" y="8235917"/>
              <a:ext cx="444352"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10</a:t>
              </a:r>
            </a:p>
          </p:txBody>
        </p:sp>
      </p:grpSp>
      <p:sp>
        <p:nvSpPr>
          <p:cNvPr id="41" name="TextBox 40">
            <a:extLst>
              <a:ext uri="{FF2B5EF4-FFF2-40B4-BE49-F238E27FC236}">
                <a16:creationId xmlns:a16="http://schemas.microsoft.com/office/drawing/2014/main" id="{779BB888-6B23-9944-9E31-804CCCF16472}"/>
              </a:ext>
            </a:extLst>
          </p:cNvPr>
          <p:cNvSpPr txBox="1"/>
          <p:nvPr/>
        </p:nvSpPr>
        <p:spPr>
          <a:xfrm>
            <a:off x="1371600" y="1407096"/>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Name on the paper</a:t>
            </a:r>
          </a:p>
        </p:txBody>
      </p:sp>
      <p:sp>
        <p:nvSpPr>
          <p:cNvPr id="42" name="TextBox 41">
            <a:extLst>
              <a:ext uri="{FF2B5EF4-FFF2-40B4-BE49-F238E27FC236}">
                <a16:creationId xmlns:a16="http://schemas.microsoft.com/office/drawing/2014/main" id="{2747A3FD-5AE0-9D4B-87D7-F683D856BFF8}"/>
              </a:ext>
            </a:extLst>
          </p:cNvPr>
          <p:cNvSpPr txBox="1"/>
          <p:nvPr/>
        </p:nvSpPr>
        <p:spPr>
          <a:xfrm>
            <a:off x="1371600" y="2146509"/>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Difficult to read</a:t>
            </a:r>
          </a:p>
        </p:txBody>
      </p:sp>
      <p:sp>
        <p:nvSpPr>
          <p:cNvPr id="43" name="TextBox 42">
            <a:extLst>
              <a:ext uri="{FF2B5EF4-FFF2-40B4-BE49-F238E27FC236}">
                <a16:creationId xmlns:a16="http://schemas.microsoft.com/office/drawing/2014/main" id="{8EC19631-6334-BE43-8123-F98E1F200328}"/>
              </a:ext>
            </a:extLst>
          </p:cNvPr>
          <p:cNvSpPr txBox="1"/>
          <p:nvPr/>
        </p:nvSpPr>
        <p:spPr>
          <a:xfrm>
            <a:off x="1371599" y="2885922"/>
            <a:ext cx="4340469"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Attempt to answer every question</a:t>
            </a:r>
          </a:p>
        </p:txBody>
      </p:sp>
      <p:sp>
        <p:nvSpPr>
          <p:cNvPr id="44" name="TextBox 43">
            <a:extLst>
              <a:ext uri="{FF2B5EF4-FFF2-40B4-BE49-F238E27FC236}">
                <a16:creationId xmlns:a16="http://schemas.microsoft.com/office/drawing/2014/main" id="{FD23274A-06D4-2947-9CE5-48981B667F43}"/>
              </a:ext>
            </a:extLst>
          </p:cNvPr>
          <p:cNvSpPr txBox="1"/>
          <p:nvPr/>
        </p:nvSpPr>
        <p:spPr>
          <a:xfrm>
            <a:off x="1371600" y="3625335"/>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Neat work</a:t>
            </a:r>
          </a:p>
        </p:txBody>
      </p:sp>
      <p:sp>
        <p:nvSpPr>
          <p:cNvPr id="45" name="TextBox 44">
            <a:extLst>
              <a:ext uri="{FF2B5EF4-FFF2-40B4-BE49-F238E27FC236}">
                <a16:creationId xmlns:a16="http://schemas.microsoft.com/office/drawing/2014/main" id="{DE7D2D0F-6941-FB49-97D1-162F8A099C73}"/>
              </a:ext>
            </a:extLst>
          </p:cNvPr>
          <p:cNvSpPr txBox="1"/>
          <p:nvPr/>
        </p:nvSpPr>
        <p:spPr>
          <a:xfrm>
            <a:off x="1371600" y="4364748"/>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Answers are well thought out</a:t>
            </a:r>
          </a:p>
        </p:txBody>
      </p:sp>
      <p:sp>
        <p:nvSpPr>
          <p:cNvPr id="46" name="TextBox 45">
            <a:extLst>
              <a:ext uri="{FF2B5EF4-FFF2-40B4-BE49-F238E27FC236}">
                <a16:creationId xmlns:a16="http://schemas.microsoft.com/office/drawing/2014/main" id="{075613C0-986A-384E-B7BB-46E286B84DEC}"/>
              </a:ext>
            </a:extLst>
          </p:cNvPr>
          <p:cNvSpPr txBox="1"/>
          <p:nvPr/>
        </p:nvSpPr>
        <p:spPr>
          <a:xfrm>
            <a:off x="1371600" y="5104161"/>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Incomplete answers</a:t>
            </a:r>
          </a:p>
        </p:txBody>
      </p:sp>
      <p:sp>
        <p:nvSpPr>
          <p:cNvPr id="47" name="TextBox 46">
            <a:extLst>
              <a:ext uri="{FF2B5EF4-FFF2-40B4-BE49-F238E27FC236}">
                <a16:creationId xmlns:a16="http://schemas.microsoft.com/office/drawing/2014/main" id="{1F365B47-5864-D14A-A90B-86C4BC538E00}"/>
              </a:ext>
            </a:extLst>
          </p:cNvPr>
          <p:cNvSpPr txBox="1"/>
          <p:nvPr/>
        </p:nvSpPr>
        <p:spPr>
          <a:xfrm>
            <a:off x="1371600" y="5843574"/>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Turned in late</a:t>
            </a:r>
          </a:p>
        </p:txBody>
      </p:sp>
      <p:sp>
        <p:nvSpPr>
          <p:cNvPr id="48" name="TextBox 47">
            <a:extLst>
              <a:ext uri="{FF2B5EF4-FFF2-40B4-BE49-F238E27FC236}">
                <a16:creationId xmlns:a16="http://schemas.microsoft.com/office/drawing/2014/main" id="{32E5084C-FE15-2841-996C-224AB5CC73A2}"/>
              </a:ext>
            </a:extLst>
          </p:cNvPr>
          <p:cNvSpPr txBox="1"/>
          <p:nvPr/>
        </p:nvSpPr>
        <p:spPr>
          <a:xfrm>
            <a:off x="1371600" y="6582987"/>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Evidence of effort</a:t>
            </a:r>
          </a:p>
        </p:txBody>
      </p:sp>
      <p:sp>
        <p:nvSpPr>
          <p:cNvPr id="49" name="TextBox 48">
            <a:extLst>
              <a:ext uri="{FF2B5EF4-FFF2-40B4-BE49-F238E27FC236}">
                <a16:creationId xmlns:a16="http://schemas.microsoft.com/office/drawing/2014/main" id="{E837FF66-ED40-1340-9DF5-6A9C8E2A27B9}"/>
              </a:ext>
            </a:extLst>
          </p:cNvPr>
          <p:cNvSpPr txBox="1"/>
          <p:nvPr/>
        </p:nvSpPr>
        <p:spPr>
          <a:xfrm>
            <a:off x="1371600" y="7322400"/>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Multiple incorrect answers</a:t>
            </a:r>
          </a:p>
        </p:txBody>
      </p:sp>
      <p:sp>
        <p:nvSpPr>
          <p:cNvPr id="50" name="TextBox 49">
            <a:extLst>
              <a:ext uri="{FF2B5EF4-FFF2-40B4-BE49-F238E27FC236}">
                <a16:creationId xmlns:a16="http://schemas.microsoft.com/office/drawing/2014/main" id="{7C7F961E-9059-4F42-8628-D0CDCE470F9D}"/>
              </a:ext>
            </a:extLst>
          </p:cNvPr>
          <p:cNvSpPr txBox="1"/>
          <p:nvPr/>
        </p:nvSpPr>
        <p:spPr>
          <a:xfrm>
            <a:off x="1371600" y="8061811"/>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Student’s own work</a:t>
            </a:r>
          </a:p>
        </p:txBody>
      </p:sp>
    </p:spTree>
    <p:extLst>
      <p:ext uri="{BB962C8B-B14F-4D97-AF65-F5344CB8AC3E}">
        <p14:creationId xmlns:p14="http://schemas.microsoft.com/office/powerpoint/2010/main" val="77615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C95DD056-39CA-C94B-A1A7-7E9E2975FF84}"/>
              </a:ext>
            </a:extLst>
          </p:cNvPr>
          <p:cNvSpPr txBox="1"/>
          <p:nvPr/>
        </p:nvSpPr>
        <p:spPr>
          <a:xfrm>
            <a:off x="6496050" y="9776542"/>
            <a:ext cx="1276350" cy="215444"/>
          </a:xfrm>
          <a:prstGeom prst="rect">
            <a:avLst/>
          </a:prstGeom>
          <a:noFill/>
        </p:spPr>
        <p:txBody>
          <a:bodyPr wrap="square" rtlCol="0">
            <a:spAutoFit/>
          </a:bodyPr>
          <a:lstStyle/>
          <a:p>
            <a:r>
              <a:rPr lang="en-US" sz="800" dirty="0"/>
              <a:t>B2S: Puzzle 1</a:t>
            </a:r>
          </a:p>
        </p:txBody>
      </p:sp>
      <p:pic>
        <p:nvPicPr>
          <p:cNvPr id="70" name="Picture 69">
            <a:extLst>
              <a:ext uri="{FF2B5EF4-FFF2-40B4-BE49-F238E27FC236}">
                <a16:creationId xmlns:a16="http://schemas.microsoft.com/office/drawing/2014/main" id="{9EDDB660-FFB8-7F49-8960-FDA2EEE55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grpSp>
        <p:nvGrpSpPr>
          <p:cNvPr id="71" name="Group 70">
            <a:extLst>
              <a:ext uri="{FF2B5EF4-FFF2-40B4-BE49-F238E27FC236}">
                <a16:creationId xmlns:a16="http://schemas.microsoft.com/office/drawing/2014/main" id="{255D10FB-DDBB-FF4C-8F93-D989D307F14E}"/>
              </a:ext>
            </a:extLst>
          </p:cNvPr>
          <p:cNvGrpSpPr/>
          <p:nvPr/>
        </p:nvGrpSpPr>
        <p:grpSpPr>
          <a:xfrm>
            <a:off x="835269" y="1422485"/>
            <a:ext cx="314510" cy="338554"/>
            <a:chOff x="319158" y="2019554"/>
            <a:chExt cx="314510" cy="338554"/>
          </a:xfrm>
        </p:grpSpPr>
        <p:sp>
          <p:nvSpPr>
            <p:cNvPr id="72" name="Rectangle 71">
              <a:extLst>
                <a:ext uri="{FF2B5EF4-FFF2-40B4-BE49-F238E27FC236}">
                  <a16:creationId xmlns:a16="http://schemas.microsoft.com/office/drawing/2014/main" id="{C9239443-C6EC-FD4F-95CC-9D0E453CCDE7}"/>
                </a:ext>
              </a:extLst>
            </p:cNvPr>
            <p:cNvSpPr/>
            <p:nvPr/>
          </p:nvSpPr>
          <p:spPr>
            <a:xfrm>
              <a:off x="324013" y="2036431"/>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094F23E-8D43-7848-8EEF-4090E4B39698}"/>
                </a:ext>
              </a:extLst>
            </p:cNvPr>
            <p:cNvSpPr txBox="1"/>
            <p:nvPr/>
          </p:nvSpPr>
          <p:spPr>
            <a:xfrm>
              <a:off x="319158" y="2019554"/>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1</a:t>
              </a:r>
            </a:p>
          </p:txBody>
        </p:sp>
      </p:grpSp>
      <p:grpSp>
        <p:nvGrpSpPr>
          <p:cNvPr id="74" name="Group 73">
            <a:extLst>
              <a:ext uri="{FF2B5EF4-FFF2-40B4-BE49-F238E27FC236}">
                <a16:creationId xmlns:a16="http://schemas.microsoft.com/office/drawing/2014/main" id="{4C11B705-783D-144C-9100-7A1D9C09FC2F}"/>
              </a:ext>
            </a:extLst>
          </p:cNvPr>
          <p:cNvGrpSpPr/>
          <p:nvPr/>
        </p:nvGrpSpPr>
        <p:grpSpPr>
          <a:xfrm>
            <a:off x="835269" y="2161898"/>
            <a:ext cx="314510" cy="338554"/>
            <a:chOff x="319158" y="2727108"/>
            <a:chExt cx="314510" cy="338554"/>
          </a:xfrm>
        </p:grpSpPr>
        <p:sp>
          <p:nvSpPr>
            <p:cNvPr id="75" name="Rectangle 74">
              <a:extLst>
                <a:ext uri="{FF2B5EF4-FFF2-40B4-BE49-F238E27FC236}">
                  <a16:creationId xmlns:a16="http://schemas.microsoft.com/office/drawing/2014/main" id="{E3378A2D-EA9E-9A41-B46B-1235966A7056}"/>
                </a:ext>
              </a:extLst>
            </p:cNvPr>
            <p:cNvSpPr/>
            <p:nvPr/>
          </p:nvSpPr>
          <p:spPr>
            <a:xfrm>
              <a:off x="324013" y="2743985"/>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9FEB234-CD18-0548-B1AD-C60DC1AD4953}"/>
                </a:ext>
              </a:extLst>
            </p:cNvPr>
            <p:cNvSpPr txBox="1"/>
            <p:nvPr/>
          </p:nvSpPr>
          <p:spPr>
            <a:xfrm>
              <a:off x="319158" y="2727108"/>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2</a:t>
              </a:r>
            </a:p>
          </p:txBody>
        </p:sp>
      </p:grpSp>
      <p:grpSp>
        <p:nvGrpSpPr>
          <p:cNvPr id="77" name="Group 76">
            <a:extLst>
              <a:ext uri="{FF2B5EF4-FFF2-40B4-BE49-F238E27FC236}">
                <a16:creationId xmlns:a16="http://schemas.microsoft.com/office/drawing/2014/main" id="{547BBABB-332F-D74C-95C5-6FEB1C1BCFC1}"/>
              </a:ext>
            </a:extLst>
          </p:cNvPr>
          <p:cNvGrpSpPr/>
          <p:nvPr/>
        </p:nvGrpSpPr>
        <p:grpSpPr>
          <a:xfrm>
            <a:off x="835269" y="2901311"/>
            <a:ext cx="314510" cy="338554"/>
            <a:chOff x="319158" y="3434863"/>
            <a:chExt cx="314510" cy="338554"/>
          </a:xfrm>
        </p:grpSpPr>
        <p:sp>
          <p:nvSpPr>
            <p:cNvPr id="78" name="Rectangle 77">
              <a:extLst>
                <a:ext uri="{FF2B5EF4-FFF2-40B4-BE49-F238E27FC236}">
                  <a16:creationId xmlns:a16="http://schemas.microsoft.com/office/drawing/2014/main" id="{C1F33A2C-3CF8-D441-9301-AF53AA425373}"/>
                </a:ext>
              </a:extLst>
            </p:cNvPr>
            <p:cNvSpPr/>
            <p:nvPr/>
          </p:nvSpPr>
          <p:spPr>
            <a:xfrm>
              <a:off x="324013" y="3451740"/>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0CC375C-0EED-DE48-8FB7-D08CD5F5C437}"/>
                </a:ext>
              </a:extLst>
            </p:cNvPr>
            <p:cNvSpPr txBox="1"/>
            <p:nvPr/>
          </p:nvSpPr>
          <p:spPr>
            <a:xfrm>
              <a:off x="319158" y="3434863"/>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3</a:t>
              </a:r>
            </a:p>
          </p:txBody>
        </p:sp>
      </p:grpSp>
      <p:grpSp>
        <p:nvGrpSpPr>
          <p:cNvPr id="80" name="Group 79">
            <a:extLst>
              <a:ext uri="{FF2B5EF4-FFF2-40B4-BE49-F238E27FC236}">
                <a16:creationId xmlns:a16="http://schemas.microsoft.com/office/drawing/2014/main" id="{C4EB681F-DD38-414C-BBB8-A1F5F154E3F9}"/>
              </a:ext>
            </a:extLst>
          </p:cNvPr>
          <p:cNvGrpSpPr/>
          <p:nvPr/>
        </p:nvGrpSpPr>
        <p:grpSpPr>
          <a:xfrm>
            <a:off x="835269" y="3640724"/>
            <a:ext cx="314510" cy="338554"/>
            <a:chOff x="319158" y="4140369"/>
            <a:chExt cx="314510" cy="338554"/>
          </a:xfrm>
        </p:grpSpPr>
        <p:sp>
          <p:nvSpPr>
            <p:cNvPr id="81" name="Rectangle 80">
              <a:extLst>
                <a:ext uri="{FF2B5EF4-FFF2-40B4-BE49-F238E27FC236}">
                  <a16:creationId xmlns:a16="http://schemas.microsoft.com/office/drawing/2014/main" id="{58F06DF0-15E9-BF47-A99D-5F1E10A5B3C8}"/>
                </a:ext>
              </a:extLst>
            </p:cNvPr>
            <p:cNvSpPr/>
            <p:nvPr/>
          </p:nvSpPr>
          <p:spPr>
            <a:xfrm>
              <a:off x="324013" y="415724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B1161C6A-7F78-904B-9ECF-2DD0EE068918}"/>
                </a:ext>
              </a:extLst>
            </p:cNvPr>
            <p:cNvSpPr txBox="1"/>
            <p:nvPr/>
          </p:nvSpPr>
          <p:spPr>
            <a:xfrm>
              <a:off x="319158" y="414036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4</a:t>
              </a:r>
            </a:p>
          </p:txBody>
        </p:sp>
      </p:grpSp>
      <p:grpSp>
        <p:nvGrpSpPr>
          <p:cNvPr id="83" name="Group 82">
            <a:extLst>
              <a:ext uri="{FF2B5EF4-FFF2-40B4-BE49-F238E27FC236}">
                <a16:creationId xmlns:a16="http://schemas.microsoft.com/office/drawing/2014/main" id="{EDC06880-67AF-D742-8A60-17E5F92F8CCF}"/>
              </a:ext>
            </a:extLst>
          </p:cNvPr>
          <p:cNvGrpSpPr/>
          <p:nvPr/>
        </p:nvGrpSpPr>
        <p:grpSpPr>
          <a:xfrm>
            <a:off x="835269" y="4380137"/>
            <a:ext cx="314510" cy="338554"/>
            <a:chOff x="319158" y="4843477"/>
            <a:chExt cx="314510" cy="338554"/>
          </a:xfrm>
        </p:grpSpPr>
        <p:sp>
          <p:nvSpPr>
            <p:cNvPr id="84" name="Rectangle 83">
              <a:extLst>
                <a:ext uri="{FF2B5EF4-FFF2-40B4-BE49-F238E27FC236}">
                  <a16:creationId xmlns:a16="http://schemas.microsoft.com/office/drawing/2014/main" id="{16C12DE3-A4B0-6A49-969F-8345E7E7658C}"/>
                </a:ext>
              </a:extLst>
            </p:cNvPr>
            <p:cNvSpPr/>
            <p:nvPr/>
          </p:nvSpPr>
          <p:spPr>
            <a:xfrm>
              <a:off x="324013" y="4860354"/>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7C782DC-04C7-4048-BC36-1978372D09B4}"/>
                </a:ext>
              </a:extLst>
            </p:cNvPr>
            <p:cNvSpPr txBox="1"/>
            <p:nvPr/>
          </p:nvSpPr>
          <p:spPr>
            <a:xfrm>
              <a:off x="319158" y="4843477"/>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5</a:t>
              </a:r>
            </a:p>
          </p:txBody>
        </p:sp>
      </p:grpSp>
      <p:grpSp>
        <p:nvGrpSpPr>
          <p:cNvPr id="86" name="Group 85">
            <a:extLst>
              <a:ext uri="{FF2B5EF4-FFF2-40B4-BE49-F238E27FC236}">
                <a16:creationId xmlns:a16="http://schemas.microsoft.com/office/drawing/2014/main" id="{2BF76AC2-A707-A14B-A153-EBC0CAF3BBE7}"/>
              </a:ext>
            </a:extLst>
          </p:cNvPr>
          <p:cNvGrpSpPr/>
          <p:nvPr/>
        </p:nvGrpSpPr>
        <p:grpSpPr>
          <a:xfrm>
            <a:off x="835269" y="5119550"/>
            <a:ext cx="314510" cy="338554"/>
            <a:chOff x="319158" y="5529199"/>
            <a:chExt cx="314510" cy="338554"/>
          </a:xfrm>
        </p:grpSpPr>
        <p:sp>
          <p:nvSpPr>
            <p:cNvPr id="87" name="Rectangle 86">
              <a:extLst>
                <a:ext uri="{FF2B5EF4-FFF2-40B4-BE49-F238E27FC236}">
                  <a16:creationId xmlns:a16="http://schemas.microsoft.com/office/drawing/2014/main" id="{8D279642-90C4-244D-81E2-12503488978F}"/>
                </a:ext>
              </a:extLst>
            </p:cNvPr>
            <p:cNvSpPr/>
            <p:nvPr/>
          </p:nvSpPr>
          <p:spPr>
            <a:xfrm>
              <a:off x="324013" y="554607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8B5AC62B-80E6-ED48-B270-43585A14A8A5}"/>
                </a:ext>
              </a:extLst>
            </p:cNvPr>
            <p:cNvSpPr txBox="1"/>
            <p:nvPr/>
          </p:nvSpPr>
          <p:spPr>
            <a:xfrm>
              <a:off x="319158" y="552919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6</a:t>
              </a:r>
            </a:p>
          </p:txBody>
        </p:sp>
      </p:grpSp>
      <p:grpSp>
        <p:nvGrpSpPr>
          <p:cNvPr id="89" name="Group 88">
            <a:extLst>
              <a:ext uri="{FF2B5EF4-FFF2-40B4-BE49-F238E27FC236}">
                <a16:creationId xmlns:a16="http://schemas.microsoft.com/office/drawing/2014/main" id="{9BD31A54-E3AB-4542-9587-8FEA9A5DFBE4}"/>
              </a:ext>
            </a:extLst>
          </p:cNvPr>
          <p:cNvGrpSpPr/>
          <p:nvPr/>
        </p:nvGrpSpPr>
        <p:grpSpPr>
          <a:xfrm>
            <a:off x="835269" y="5858963"/>
            <a:ext cx="314510" cy="338554"/>
            <a:chOff x="319158" y="6233191"/>
            <a:chExt cx="314510" cy="338554"/>
          </a:xfrm>
        </p:grpSpPr>
        <p:sp>
          <p:nvSpPr>
            <p:cNvPr id="90" name="Rectangle 89">
              <a:extLst>
                <a:ext uri="{FF2B5EF4-FFF2-40B4-BE49-F238E27FC236}">
                  <a16:creationId xmlns:a16="http://schemas.microsoft.com/office/drawing/2014/main" id="{09A1E66B-E05F-FD46-B9A5-6720159E1EEB}"/>
                </a:ext>
              </a:extLst>
            </p:cNvPr>
            <p:cNvSpPr/>
            <p:nvPr/>
          </p:nvSpPr>
          <p:spPr>
            <a:xfrm>
              <a:off x="324013" y="6250068"/>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360F5DF-9CE9-E042-BF8E-E8F27D43994B}"/>
                </a:ext>
              </a:extLst>
            </p:cNvPr>
            <p:cNvSpPr txBox="1"/>
            <p:nvPr/>
          </p:nvSpPr>
          <p:spPr>
            <a:xfrm>
              <a:off x="319158" y="6233191"/>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7</a:t>
              </a:r>
            </a:p>
          </p:txBody>
        </p:sp>
      </p:grpSp>
      <p:grpSp>
        <p:nvGrpSpPr>
          <p:cNvPr id="92" name="Group 91">
            <a:extLst>
              <a:ext uri="{FF2B5EF4-FFF2-40B4-BE49-F238E27FC236}">
                <a16:creationId xmlns:a16="http://schemas.microsoft.com/office/drawing/2014/main" id="{BC0CCA1C-DB8E-094C-97A9-EB5461CE3024}"/>
              </a:ext>
            </a:extLst>
          </p:cNvPr>
          <p:cNvGrpSpPr/>
          <p:nvPr/>
        </p:nvGrpSpPr>
        <p:grpSpPr>
          <a:xfrm>
            <a:off x="835269" y="6598376"/>
            <a:ext cx="314510" cy="338554"/>
            <a:chOff x="319158" y="6918029"/>
            <a:chExt cx="314510" cy="338554"/>
          </a:xfrm>
        </p:grpSpPr>
        <p:sp>
          <p:nvSpPr>
            <p:cNvPr id="93" name="Rectangle 92">
              <a:extLst>
                <a:ext uri="{FF2B5EF4-FFF2-40B4-BE49-F238E27FC236}">
                  <a16:creationId xmlns:a16="http://schemas.microsoft.com/office/drawing/2014/main" id="{F718C1D6-D2D7-EA40-9675-A4F2C94D1428}"/>
                </a:ext>
              </a:extLst>
            </p:cNvPr>
            <p:cNvSpPr/>
            <p:nvPr/>
          </p:nvSpPr>
          <p:spPr>
            <a:xfrm>
              <a:off x="324013" y="6934906"/>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8D7481E-FC1C-1B48-A19D-B302F9E636FA}"/>
                </a:ext>
              </a:extLst>
            </p:cNvPr>
            <p:cNvSpPr txBox="1"/>
            <p:nvPr/>
          </p:nvSpPr>
          <p:spPr>
            <a:xfrm>
              <a:off x="319158" y="6918029"/>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8</a:t>
              </a:r>
            </a:p>
          </p:txBody>
        </p:sp>
      </p:grpSp>
      <p:grpSp>
        <p:nvGrpSpPr>
          <p:cNvPr id="95" name="Group 94">
            <a:extLst>
              <a:ext uri="{FF2B5EF4-FFF2-40B4-BE49-F238E27FC236}">
                <a16:creationId xmlns:a16="http://schemas.microsoft.com/office/drawing/2014/main" id="{914915D3-2F15-6D48-AF56-9DD76542B206}"/>
              </a:ext>
            </a:extLst>
          </p:cNvPr>
          <p:cNvGrpSpPr/>
          <p:nvPr/>
        </p:nvGrpSpPr>
        <p:grpSpPr>
          <a:xfrm>
            <a:off x="835269" y="7337789"/>
            <a:ext cx="314510" cy="338554"/>
            <a:chOff x="319158" y="7598373"/>
            <a:chExt cx="314510" cy="338554"/>
          </a:xfrm>
        </p:grpSpPr>
        <p:sp>
          <p:nvSpPr>
            <p:cNvPr id="96" name="Rectangle 95">
              <a:extLst>
                <a:ext uri="{FF2B5EF4-FFF2-40B4-BE49-F238E27FC236}">
                  <a16:creationId xmlns:a16="http://schemas.microsoft.com/office/drawing/2014/main" id="{70013FDB-EDC7-FF4C-A7D1-47988C13A859}"/>
                </a:ext>
              </a:extLst>
            </p:cNvPr>
            <p:cNvSpPr/>
            <p:nvPr/>
          </p:nvSpPr>
          <p:spPr>
            <a:xfrm>
              <a:off x="324013" y="7615250"/>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1DA6AA0A-A826-4647-A291-50E7E2397274}"/>
                </a:ext>
              </a:extLst>
            </p:cNvPr>
            <p:cNvSpPr txBox="1"/>
            <p:nvPr/>
          </p:nvSpPr>
          <p:spPr>
            <a:xfrm>
              <a:off x="319158" y="7598373"/>
              <a:ext cx="31451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9</a:t>
              </a:r>
            </a:p>
          </p:txBody>
        </p:sp>
      </p:grpSp>
      <p:grpSp>
        <p:nvGrpSpPr>
          <p:cNvPr id="98" name="Group 97">
            <a:extLst>
              <a:ext uri="{FF2B5EF4-FFF2-40B4-BE49-F238E27FC236}">
                <a16:creationId xmlns:a16="http://schemas.microsoft.com/office/drawing/2014/main" id="{1AC55E22-7584-5C4C-8F43-C0DF77AAA80F}"/>
              </a:ext>
            </a:extLst>
          </p:cNvPr>
          <p:cNvGrpSpPr/>
          <p:nvPr/>
        </p:nvGrpSpPr>
        <p:grpSpPr>
          <a:xfrm>
            <a:off x="770348" y="8077200"/>
            <a:ext cx="444352" cy="338554"/>
            <a:chOff x="254237" y="8235917"/>
            <a:chExt cx="444352" cy="338554"/>
          </a:xfrm>
        </p:grpSpPr>
        <p:sp>
          <p:nvSpPr>
            <p:cNvPr id="99" name="Rectangle 98">
              <a:extLst>
                <a:ext uri="{FF2B5EF4-FFF2-40B4-BE49-F238E27FC236}">
                  <a16:creationId xmlns:a16="http://schemas.microsoft.com/office/drawing/2014/main" id="{7DDCE801-C8F1-9047-86DB-FD433748D6C5}"/>
                </a:ext>
              </a:extLst>
            </p:cNvPr>
            <p:cNvSpPr/>
            <p:nvPr/>
          </p:nvSpPr>
          <p:spPr>
            <a:xfrm>
              <a:off x="324013" y="8266334"/>
              <a:ext cx="304800" cy="304800"/>
            </a:xfrm>
            <a:prstGeom prst="rect">
              <a:avLst/>
            </a:prstGeom>
            <a:solidFill>
              <a:srgbClr val="78A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2324F1E-8537-4E42-8FE3-081AC23FF095}"/>
                </a:ext>
              </a:extLst>
            </p:cNvPr>
            <p:cNvSpPr txBox="1"/>
            <p:nvPr/>
          </p:nvSpPr>
          <p:spPr>
            <a:xfrm>
              <a:off x="254237" y="8235917"/>
              <a:ext cx="444352"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10</a:t>
              </a:r>
            </a:p>
          </p:txBody>
        </p:sp>
      </p:grpSp>
      <p:sp>
        <p:nvSpPr>
          <p:cNvPr id="101" name="TextBox 100">
            <a:extLst>
              <a:ext uri="{FF2B5EF4-FFF2-40B4-BE49-F238E27FC236}">
                <a16:creationId xmlns:a16="http://schemas.microsoft.com/office/drawing/2014/main" id="{25DA94E8-2F21-7E45-996D-1EFCF6192933}"/>
              </a:ext>
            </a:extLst>
          </p:cNvPr>
          <p:cNvSpPr txBox="1"/>
          <p:nvPr/>
        </p:nvSpPr>
        <p:spPr>
          <a:xfrm>
            <a:off x="1371600" y="1407096"/>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2" name="TextBox 101">
            <a:extLst>
              <a:ext uri="{FF2B5EF4-FFF2-40B4-BE49-F238E27FC236}">
                <a16:creationId xmlns:a16="http://schemas.microsoft.com/office/drawing/2014/main" id="{F527A5AA-F004-0447-B330-7C515BB79F77}"/>
              </a:ext>
            </a:extLst>
          </p:cNvPr>
          <p:cNvSpPr txBox="1"/>
          <p:nvPr/>
        </p:nvSpPr>
        <p:spPr>
          <a:xfrm>
            <a:off x="1371600" y="2146509"/>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3" name="TextBox 102">
            <a:extLst>
              <a:ext uri="{FF2B5EF4-FFF2-40B4-BE49-F238E27FC236}">
                <a16:creationId xmlns:a16="http://schemas.microsoft.com/office/drawing/2014/main" id="{2F64479E-2165-1641-AE47-2D73E8AEC03B}"/>
              </a:ext>
            </a:extLst>
          </p:cNvPr>
          <p:cNvSpPr txBox="1"/>
          <p:nvPr/>
        </p:nvSpPr>
        <p:spPr>
          <a:xfrm>
            <a:off x="1371599" y="2885922"/>
            <a:ext cx="4340469"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4" name="TextBox 103">
            <a:extLst>
              <a:ext uri="{FF2B5EF4-FFF2-40B4-BE49-F238E27FC236}">
                <a16:creationId xmlns:a16="http://schemas.microsoft.com/office/drawing/2014/main" id="{CC9DA2BE-8E7A-1143-BC35-E2A2D546079F}"/>
              </a:ext>
            </a:extLst>
          </p:cNvPr>
          <p:cNvSpPr txBox="1"/>
          <p:nvPr/>
        </p:nvSpPr>
        <p:spPr>
          <a:xfrm>
            <a:off x="1371600" y="3625335"/>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5" name="TextBox 104">
            <a:extLst>
              <a:ext uri="{FF2B5EF4-FFF2-40B4-BE49-F238E27FC236}">
                <a16:creationId xmlns:a16="http://schemas.microsoft.com/office/drawing/2014/main" id="{62C729BD-A933-9043-AFE8-955EE6E23DBF}"/>
              </a:ext>
            </a:extLst>
          </p:cNvPr>
          <p:cNvSpPr txBox="1"/>
          <p:nvPr/>
        </p:nvSpPr>
        <p:spPr>
          <a:xfrm>
            <a:off x="1371600" y="4364748"/>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6" name="TextBox 105">
            <a:extLst>
              <a:ext uri="{FF2B5EF4-FFF2-40B4-BE49-F238E27FC236}">
                <a16:creationId xmlns:a16="http://schemas.microsoft.com/office/drawing/2014/main" id="{E4774217-1042-F646-BA88-2AAE3DB91FA0}"/>
              </a:ext>
            </a:extLst>
          </p:cNvPr>
          <p:cNvSpPr txBox="1"/>
          <p:nvPr/>
        </p:nvSpPr>
        <p:spPr>
          <a:xfrm>
            <a:off x="1371600" y="5104161"/>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7" name="TextBox 106">
            <a:extLst>
              <a:ext uri="{FF2B5EF4-FFF2-40B4-BE49-F238E27FC236}">
                <a16:creationId xmlns:a16="http://schemas.microsoft.com/office/drawing/2014/main" id="{8BF8FC1E-8953-A248-BFEE-6AD727C4656D}"/>
              </a:ext>
            </a:extLst>
          </p:cNvPr>
          <p:cNvSpPr txBox="1"/>
          <p:nvPr/>
        </p:nvSpPr>
        <p:spPr>
          <a:xfrm>
            <a:off x="1371600" y="5843574"/>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8" name="TextBox 107">
            <a:extLst>
              <a:ext uri="{FF2B5EF4-FFF2-40B4-BE49-F238E27FC236}">
                <a16:creationId xmlns:a16="http://schemas.microsoft.com/office/drawing/2014/main" id="{1CAC7D85-6DB1-2245-B9CC-EA2C36084762}"/>
              </a:ext>
            </a:extLst>
          </p:cNvPr>
          <p:cNvSpPr txBox="1"/>
          <p:nvPr/>
        </p:nvSpPr>
        <p:spPr>
          <a:xfrm>
            <a:off x="1371600" y="6582987"/>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9" name="TextBox 108">
            <a:extLst>
              <a:ext uri="{FF2B5EF4-FFF2-40B4-BE49-F238E27FC236}">
                <a16:creationId xmlns:a16="http://schemas.microsoft.com/office/drawing/2014/main" id="{938BFFE9-AD12-074C-ACF7-E49F55A3B042}"/>
              </a:ext>
            </a:extLst>
          </p:cNvPr>
          <p:cNvSpPr txBox="1"/>
          <p:nvPr/>
        </p:nvSpPr>
        <p:spPr>
          <a:xfrm>
            <a:off x="1371600" y="7322400"/>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10" name="TextBox 109">
            <a:extLst>
              <a:ext uri="{FF2B5EF4-FFF2-40B4-BE49-F238E27FC236}">
                <a16:creationId xmlns:a16="http://schemas.microsoft.com/office/drawing/2014/main" id="{1BAC6BF4-4556-584B-9865-DA9FE37F848A}"/>
              </a:ext>
            </a:extLst>
          </p:cNvPr>
          <p:cNvSpPr txBox="1"/>
          <p:nvPr/>
        </p:nvSpPr>
        <p:spPr>
          <a:xfrm>
            <a:off x="1371600" y="8061811"/>
            <a:ext cx="388620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Editable Text</a:t>
            </a:r>
          </a:p>
        </p:txBody>
      </p:sp>
      <p:sp>
        <p:nvSpPr>
          <p:cNvPr id="10" name="TextBox 9">
            <a:extLst>
              <a:ext uri="{FF2B5EF4-FFF2-40B4-BE49-F238E27FC236}">
                <a16:creationId xmlns:a16="http://schemas.microsoft.com/office/drawing/2014/main" id="{3210DB06-107F-4C73-BB64-B963AD60D61F}"/>
              </a:ext>
            </a:extLst>
          </p:cNvPr>
          <p:cNvSpPr txBox="1"/>
          <p:nvPr/>
        </p:nvSpPr>
        <p:spPr>
          <a:xfrm>
            <a:off x="6858000" y="9808780"/>
            <a:ext cx="1067806" cy="215444"/>
          </a:xfrm>
          <a:prstGeom prst="rect">
            <a:avLst/>
          </a:prstGeom>
          <a:noFill/>
        </p:spPr>
        <p:txBody>
          <a:bodyPr wrap="square" rtlCol="0">
            <a:spAutoFit/>
          </a:bodyPr>
          <a:lstStyle/>
          <a:p>
            <a:r>
              <a:rPr lang="en-US" sz="800" dirty="0"/>
              <a:t>B2S: Puzzle 1</a:t>
            </a:r>
          </a:p>
        </p:txBody>
      </p:sp>
      <p:sp>
        <p:nvSpPr>
          <p:cNvPr id="9" name="TextBox 8"/>
          <p:cNvSpPr txBox="1"/>
          <p:nvPr/>
        </p:nvSpPr>
        <p:spPr>
          <a:xfrm>
            <a:off x="4597873" y="2559925"/>
            <a:ext cx="3251230" cy="3970318"/>
          </a:xfrm>
          <a:prstGeom prst="rect">
            <a:avLst/>
          </a:prstGeom>
          <a:solidFill>
            <a:schemeClr val="bg1"/>
          </a:solidFill>
        </p:spPr>
        <p:txBody>
          <a:bodyPr wrap="square" rtlCol="0">
            <a:spAutoFit/>
          </a:bodyPr>
          <a:lstStyle/>
          <a:p>
            <a:r>
              <a:rPr 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Teacher-Editable </a:t>
            </a:r>
            <a:br>
              <a:rPr lang="en-US" b="1" dirty="0">
                <a:solidFill>
                  <a:srgbClr val="FF0000"/>
                </a:solidFill>
                <a:latin typeface="Verdana" panose="020B0604030504040204" pitchFamily="34" charset="0"/>
                <a:ea typeface="Verdana" panose="020B0604030504040204" pitchFamily="34" charset="0"/>
                <a:cs typeface="Verdana" panose="020B0604030504040204" pitchFamily="34" charset="0"/>
              </a:rPr>
            </a:br>
            <a:r>
              <a:rPr 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Work Recipe</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What qualities do you value as a teacher?</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order for the codes to match the key, put the characteristics you value on numbers 1, 3, 4, 5, 8 and 10.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Delete this text box when complete.</a:t>
            </a:r>
          </a:p>
        </p:txBody>
      </p:sp>
    </p:spTree>
    <p:extLst>
      <p:ext uri="{BB962C8B-B14F-4D97-AF65-F5344CB8AC3E}">
        <p14:creationId xmlns:p14="http://schemas.microsoft.com/office/powerpoint/2010/main" val="294281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 name="Table 3183"/>
          <p:cNvGraphicFramePr>
            <a:graphicFrameLocks noGrp="1"/>
          </p:cNvGraphicFramePr>
          <p:nvPr>
            <p:extLst>
              <p:ext uri="{D42A27DB-BD31-4B8C-83A1-F6EECF244321}">
                <p14:modId xmlns:p14="http://schemas.microsoft.com/office/powerpoint/2010/main" val="4003305516"/>
              </p:ext>
            </p:extLst>
          </p:nvPr>
        </p:nvGraphicFramePr>
        <p:xfrm>
          <a:off x="366327" y="386227"/>
          <a:ext cx="966011" cy="9509760"/>
        </p:xfrm>
        <a:graphic>
          <a:graphicData uri="http://schemas.openxmlformats.org/drawingml/2006/table">
            <a:tbl>
              <a:tblPr firstRow="1" bandRow="1">
                <a:tableStyleId>{5C22544A-7EE6-4342-B048-85BDC9FD1C3A}</a:tableStyleId>
              </a:tblPr>
              <a:tblGrid>
                <a:gridCol w="376875">
                  <a:extLst>
                    <a:ext uri="{9D8B030D-6E8A-4147-A177-3AD203B41FA5}">
                      <a16:colId xmlns:a16="http://schemas.microsoft.com/office/drawing/2014/main" val="20000"/>
                    </a:ext>
                  </a:extLst>
                </a:gridCol>
                <a:gridCol w="589136">
                  <a:extLst>
                    <a:ext uri="{9D8B030D-6E8A-4147-A177-3AD203B41FA5}">
                      <a16:colId xmlns:a16="http://schemas.microsoft.com/office/drawing/2014/main" val="20001"/>
                    </a:ext>
                  </a:extLst>
                </a:gridCol>
              </a:tblGrid>
              <a:tr h="300306">
                <a:tc>
                  <a:txBody>
                    <a:bodyPr/>
                    <a:lstStyle/>
                    <a:p>
                      <a:pPr algn="ctr"/>
                      <a:r>
                        <a:rPr lang="en-US" sz="1800" b="1"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0306">
                <a:tc>
                  <a:txBody>
                    <a:bodyPr/>
                    <a:lstStyle/>
                    <a:p>
                      <a:pPr algn="ctr"/>
                      <a:r>
                        <a:rPr lang="en-US" sz="1800" b="1"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0306">
                <a:tc>
                  <a:txBody>
                    <a:bodyPr/>
                    <a:lstStyle/>
                    <a:p>
                      <a:pPr algn="ctr"/>
                      <a:r>
                        <a:rPr lang="en-US" sz="1800" b="1"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0306">
                <a:tc>
                  <a:txBody>
                    <a:bodyPr/>
                    <a:lstStyle/>
                    <a:p>
                      <a:pPr algn="ctr"/>
                      <a:r>
                        <a:rPr lang="en-US" sz="1800" b="1"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0306">
                <a:tc>
                  <a:txBody>
                    <a:bodyPr/>
                    <a:lstStyle/>
                    <a:p>
                      <a:pPr algn="ctr"/>
                      <a:r>
                        <a:rPr lang="en-US" sz="1800" b="1"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0306">
                <a:tc>
                  <a:txBody>
                    <a:bodyPr/>
                    <a:lstStyle/>
                    <a:p>
                      <a:pPr algn="ctr"/>
                      <a:r>
                        <a:rPr lang="en-US" sz="18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0306">
                <a:tc>
                  <a:txBody>
                    <a:bodyPr/>
                    <a:lstStyle/>
                    <a:p>
                      <a:pPr algn="ctr"/>
                      <a:r>
                        <a:rPr lang="en-US" sz="1800" b="1"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0306">
                <a:tc>
                  <a:txBody>
                    <a:bodyPr/>
                    <a:lstStyle/>
                    <a:p>
                      <a:pPr algn="ctr"/>
                      <a:r>
                        <a:rPr lang="en-US" sz="1800" b="1"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00306">
                <a:tc>
                  <a:txBody>
                    <a:bodyPr/>
                    <a:lstStyle/>
                    <a:p>
                      <a:pPr algn="ctr"/>
                      <a:r>
                        <a:rPr lang="en-US" sz="1800" b="1"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0306">
                <a:tc>
                  <a:txBody>
                    <a:bodyPr/>
                    <a:lstStyle/>
                    <a:p>
                      <a:pPr algn="ctr"/>
                      <a:r>
                        <a:rPr lang="en-US" sz="1800" b="1" dirty="0"/>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00306">
                <a:tc>
                  <a:txBody>
                    <a:bodyPr/>
                    <a:lstStyle/>
                    <a:p>
                      <a:pPr algn="ctr"/>
                      <a:r>
                        <a:rPr lang="en-US" sz="1800" b="1"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00306">
                <a:tc>
                  <a:txBody>
                    <a:bodyPr/>
                    <a:lstStyle/>
                    <a:p>
                      <a:pPr algn="ctr"/>
                      <a:r>
                        <a:rPr lang="en-US" sz="1800" b="1" dirty="0"/>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00306">
                <a:tc>
                  <a:txBody>
                    <a:bodyPr/>
                    <a:lstStyle/>
                    <a:p>
                      <a:pPr algn="ctr"/>
                      <a:r>
                        <a:rPr lang="en-US" sz="1800" b="1"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00306">
                <a:tc>
                  <a:txBody>
                    <a:bodyPr/>
                    <a:lstStyle/>
                    <a:p>
                      <a:pPr algn="ctr"/>
                      <a:r>
                        <a:rPr lang="en-US" sz="1800" b="1"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00306">
                <a:tc>
                  <a:txBody>
                    <a:bodyPr/>
                    <a:lstStyle/>
                    <a:p>
                      <a:pPr algn="ctr"/>
                      <a:r>
                        <a:rPr lang="en-US" sz="1800" b="1" dirty="0"/>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00306">
                <a:tc>
                  <a:txBody>
                    <a:bodyPr/>
                    <a:lstStyle/>
                    <a:p>
                      <a:pPr algn="ctr"/>
                      <a:r>
                        <a:rPr lang="en-US" sz="1800" b="1"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00306">
                <a:tc>
                  <a:txBody>
                    <a:bodyPr/>
                    <a:lstStyle/>
                    <a:p>
                      <a:pPr algn="ctr"/>
                      <a:r>
                        <a:rPr lang="en-US" sz="1800" b="1" dirty="0"/>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00306">
                <a:tc>
                  <a:txBody>
                    <a:bodyPr/>
                    <a:lstStyle/>
                    <a:p>
                      <a:pPr algn="ctr"/>
                      <a:r>
                        <a:rPr lang="en-US" sz="1800" b="1"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300306">
                <a:tc>
                  <a:txBody>
                    <a:bodyPr/>
                    <a:lstStyle/>
                    <a:p>
                      <a:pPr algn="ctr"/>
                      <a:r>
                        <a:rPr lang="en-US" sz="1800" b="1"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300306">
                <a:tc>
                  <a:txBody>
                    <a:bodyPr/>
                    <a:lstStyle/>
                    <a:p>
                      <a:pPr algn="ctr"/>
                      <a:r>
                        <a:rPr lang="en-US" sz="1800" b="1"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300306">
                <a:tc>
                  <a:txBody>
                    <a:bodyPr/>
                    <a:lstStyle/>
                    <a:p>
                      <a:pPr algn="ctr"/>
                      <a:r>
                        <a:rPr lang="en-US" sz="1800" b="1" dirty="0"/>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300306">
                <a:tc>
                  <a:txBody>
                    <a:bodyPr/>
                    <a:lstStyle/>
                    <a:p>
                      <a:pPr algn="ctr"/>
                      <a:r>
                        <a:rPr lang="en-US" sz="1800" b="1"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300306">
                <a:tc>
                  <a:txBody>
                    <a:bodyPr/>
                    <a:lstStyle/>
                    <a:p>
                      <a:pPr algn="ctr"/>
                      <a:r>
                        <a:rPr lang="en-US" sz="1800" b="1" dirty="0"/>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300306">
                <a:tc>
                  <a:txBody>
                    <a:bodyPr/>
                    <a:lstStyle/>
                    <a:p>
                      <a:pPr algn="ctr"/>
                      <a:r>
                        <a:rPr lang="en-US" sz="1800" b="1"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300306">
                <a:tc>
                  <a:txBody>
                    <a:bodyPr/>
                    <a:lstStyle/>
                    <a:p>
                      <a:pPr algn="ctr"/>
                      <a:r>
                        <a:rPr lang="en-US" sz="1800" b="1"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r h="300306">
                <a:tc>
                  <a:txBody>
                    <a:bodyPr/>
                    <a:lstStyle/>
                    <a:p>
                      <a:pPr algn="ctr"/>
                      <a:r>
                        <a:rPr lang="en-US" sz="1800" b="1"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bl>
          </a:graphicData>
        </a:graphic>
      </p:graphicFrame>
      <p:sp>
        <p:nvSpPr>
          <p:cNvPr id="3207" name="TextBox 3206"/>
          <p:cNvSpPr txBox="1"/>
          <p:nvPr/>
        </p:nvSpPr>
        <p:spPr>
          <a:xfrm>
            <a:off x="1468834" y="157162"/>
            <a:ext cx="5616473" cy="830997"/>
          </a:xfrm>
          <a:prstGeom prst="rect">
            <a:avLst/>
          </a:prstGeom>
          <a:noFill/>
        </p:spPr>
        <p:txBody>
          <a:bodyPr wrap="square" rtlCol="0">
            <a:spAutoFit/>
          </a:bodyPr>
          <a:lstStyle/>
          <a:p>
            <a:pPr algn="ctr"/>
            <a:r>
              <a:rPr lang="en-US" sz="2400" dirty="0">
                <a:solidFill>
                  <a:srgbClr val="FF0000"/>
                </a:solidFill>
              </a:rPr>
              <a:t>To find the secret code, decipher the dancing man code below: </a:t>
            </a:r>
          </a:p>
        </p:txBody>
      </p:sp>
      <p:pic>
        <p:nvPicPr>
          <p:cNvPr id="3217" name="Picture 32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736" y="5961545"/>
            <a:ext cx="3809467" cy="3809467"/>
          </a:xfrm>
          <a:prstGeom prst="rect">
            <a:avLst/>
          </a:prstGeom>
        </p:spPr>
      </p:pic>
      <p:sp>
        <p:nvSpPr>
          <p:cNvPr id="3218" name="TextBox 3217"/>
          <p:cNvSpPr txBox="1"/>
          <p:nvPr/>
        </p:nvSpPr>
        <p:spPr>
          <a:xfrm>
            <a:off x="3185562" y="7698367"/>
            <a:ext cx="1589262" cy="1815882"/>
          </a:xfrm>
          <a:prstGeom prst="rect">
            <a:avLst/>
          </a:prstGeom>
          <a:noFill/>
        </p:spPr>
        <p:txBody>
          <a:bodyPr wrap="square" rtlCol="0">
            <a:spAutoFit/>
          </a:bodyPr>
          <a:lstStyle/>
          <a:p>
            <a:pPr algn="ctr"/>
            <a:r>
              <a:rPr lang="en-US" sz="1600" b="1" dirty="0">
                <a:solidFill>
                  <a:srgbClr val="FF0000"/>
                </a:solidFill>
              </a:rPr>
              <a:t>Fun Fact </a:t>
            </a:r>
          </a:p>
          <a:p>
            <a:pPr algn="ctr"/>
            <a:r>
              <a:rPr lang="en-US" sz="1200" dirty="0">
                <a:solidFill>
                  <a:srgbClr val="FF0000"/>
                </a:solidFill>
              </a:rPr>
              <a:t>The Dancing Man Code was invented by Sir Arthur Conan Doyle and used in the Sherlock Holmes “The Case of the Dancing Men” in 1903</a:t>
            </a:r>
          </a:p>
        </p:txBody>
      </p:sp>
      <p:sp>
        <p:nvSpPr>
          <p:cNvPr id="3220" name="TextBox 3219"/>
          <p:cNvSpPr txBox="1"/>
          <p:nvPr/>
        </p:nvSpPr>
        <p:spPr>
          <a:xfrm>
            <a:off x="6333382" y="3184307"/>
            <a:ext cx="372218" cy="461665"/>
          </a:xfrm>
          <a:prstGeom prst="rect">
            <a:avLst/>
          </a:prstGeom>
          <a:noFill/>
        </p:spPr>
        <p:txBody>
          <a:bodyPr wrap="none" rtlCol="0">
            <a:spAutoFit/>
          </a:bodyPr>
          <a:lstStyle/>
          <a:p>
            <a:r>
              <a:rPr lang="en-US" sz="2400" b="1" dirty="0"/>
              <a:t>?</a:t>
            </a:r>
          </a:p>
        </p:txBody>
      </p:sp>
      <p:sp>
        <p:nvSpPr>
          <p:cNvPr id="182" name="TextBox 181">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2</a:t>
            </a:r>
          </a:p>
        </p:txBody>
      </p:sp>
      <p:pic>
        <p:nvPicPr>
          <p:cNvPr id="2" name="Picture 2">
            <a:extLst>
              <a:ext uri="{FF2B5EF4-FFF2-40B4-BE49-F238E27FC236}">
                <a16:creationId xmlns:a16="http://schemas.microsoft.com/office/drawing/2014/main" id="{A45ACDC9-19D8-41AA-878C-AF4F80175778}"/>
              </a:ext>
            </a:extLst>
          </p:cNvPr>
          <p:cNvPicPr>
            <a:picLocks noChangeAspect="1"/>
          </p:cNvPicPr>
          <p:nvPr/>
        </p:nvPicPr>
        <p:blipFill>
          <a:blip r:embed="rId3"/>
          <a:stretch>
            <a:fillRect/>
          </a:stretch>
        </p:blipFill>
        <p:spPr>
          <a:xfrm>
            <a:off x="863415" y="404936"/>
            <a:ext cx="285750" cy="314325"/>
          </a:xfrm>
          <a:prstGeom prst="rect">
            <a:avLst/>
          </a:prstGeom>
        </p:spPr>
      </p:pic>
      <p:pic>
        <p:nvPicPr>
          <p:cNvPr id="4" name="Picture 4">
            <a:extLst>
              <a:ext uri="{FF2B5EF4-FFF2-40B4-BE49-F238E27FC236}">
                <a16:creationId xmlns:a16="http://schemas.microsoft.com/office/drawing/2014/main" id="{3550E0CA-D277-4D3B-BC2B-15702622D53D}"/>
              </a:ext>
            </a:extLst>
          </p:cNvPr>
          <p:cNvPicPr>
            <a:picLocks noChangeAspect="1"/>
          </p:cNvPicPr>
          <p:nvPr/>
        </p:nvPicPr>
        <p:blipFill>
          <a:blip r:embed="rId4"/>
          <a:stretch>
            <a:fillRect/>
          </a:stretch>
        </p:blipFill>
        <p:spPr>
          <a:xfrm>
            <a:off x="908043" y="793537"/>
            <a:ext cx="285750" cy="314325"/>
          </a:xfrm>
          <a:prstGeom prst="rect">
            <a:avLst/>
          </a:prstGeom>
        </p:spPr>
      </p:pic>
      <p:pic>
        <p:nvPicPr>
          <p:cNvPr id="6" name="Picture 6">
            <a:extLst>
              <a:ext uri="{FF2B5EF4-FFF2-40B4-BE49-F238E27FC236}">
                <a16:creationId xmlns:a16="http://schemas.microsoft.com/office/drawing/2014/main" id="{CDD45897-1539-4D1E-9E78-66747A47CA50}"/>
              </a:ext>
            </a:extLst>
          </p:cNvPr>
          <p:cNvPicPr>
            <a:picLocks noChangeAspect="1"/>
          </p:cNvPicPr>
          <p:nvPr/>
        </p:nvPicPr>
        <p:blipFill>
          <a:blip r:embed="rId5"/>
          <a:stretch>
            <a:fillRect/>
          </a:stretch>
        </p:blipFill>
        <p:spPr>
          <a:xfrm>
            <a:off x="903477" y="1132994"/>
            <a:ext cx="285750" cy="314325"/>
          </a:xfrm>
          <a:prstGeom prst="rect">
            <a:avLst/>
          </a:prstGeom>
        </p:spPr>
      </p:pic>
      <p:pic>
        <p:nvPicPr>
          <p:cNvPr id="8" name="Picture 8">
            <a:extLst>
              <a:ext uri="{FF2B5EF4-FFF2-40B4-BE49-F238E27FC236}">
                <a16:creationId xmlns:a16="http://schemas.microsoft.com/office/drawing/2014/main" id="{0EA005DC-525E-41FB-8E4E-80A829CEE6FB}"/>
              </a:ext>
            </a:extLst>
          </p:cNvPr>
          <p:cNvPicPr>
            <a:picLocks noChangeAspect="1"/>
          </p:cNvPicPr>
          <p:nvPr/>
        </p:nvPicPr>
        <p:blipFill>
          <a:blip r:embed="rId6"/>
          <a:stretch>
            <a:fillRect/>
          </a:stretch>
        </p:blipFill>
        <p:spPr>
          <a:xfrm>
            <a:off x="866117" y="1537977"/>
            <a:ext cx="285750" cy="314325"/>
          </a:xfrm>
          <a:prstGeom prst="rect">
            <a:avLst/>
          </a:prstGeom>
        </p:spPr>
      </p:pic>
      <p:pic>
        <p:nvPicPr>
          <p:cNvPr id="10" name="Picture 10">
            <a:extLst>
              <a:ext uri="{FF2B5EF4-FFF2-40B4-BE49-F238E27FC236}">
                <a16:creationId xmlns:a16="http://schemas.microsoft.com/office/drawing/2014/main" id="{2EE9D09F-9847-44C5-A684-AD042ED469BB}"/>
              </a:ext>
            </a:extLst>
          </p:cNvPr>
          <p:cNvPicPr>
            <a:picLocks noChangeAspect="1"/>
          </p:cNvPicPr>
          <p:nvPr/>
        </p:nvPicPr>
        <p:blipFill>
          <a:blip r:embed="rId7"/>
          <a:stretch>
            <a:fillRect/>
          </a:stretch>
        </p:blipFill>
        <p:spPr>
          <a:xfrm>
            <a:off x="845155" y="1844669"/>
            <a:ext cx="285750" cy="314325"/>
          </a:xfrm>
          <a:prstGeom prst="rect">
            <a:avLst/>
          </a:prstGeom>
        </p:spPr>
      </p:pic>
      <p:pic>
        <p:nvPicPr>
          <p:cNvPr id="32" name="Picture 32">
            <a:extLst>
              <a:ext uri="{FF2B5EF4-FFF2-40B4-BE49-F238E27FC236}">
                <a16:creationId xmlns:a16="http://schemas.microsoft.com/office/drawing/2014/main" id="{F75C5B93-F032-4921-9AB5-CD1944F36C17}"/>
              </a:ext>
            </a:extLst>
          </p:cNvPr>
          <p:cNvPicPr>
            <a:picLocks noChangeAspect="1"/>
          </p:cNvPicPr>
          <p:nvPr/>
        </p:nvPicPr>
        <p:blipFill>
          <a:blip r:embed="rId8"/>
          <a:stretch>
            <a:fillRect/>
          </a:stretch>
        </p:blipFill>
        <p:spPr>
          <a:xfrm>
            <a:off x="873384" y="2200507"/>
            <a:ext cx="285750" cy="314325"/>
          </a:xfrm>
          <a:prstGeom prst="rect">
            <a:avLst/>
          </a:prstGeom>
        </p:spPr>
      </p:pic>
      <p:pic>
        <p:nvPicPr>
          <p:cNvPr id="34" name="Picture 34">
            <a:extLst>
              <a:ext uri="{FF2B5EF4-FFF2-40B4-BE49-F238E27FC236}">
                <a16:creationId xmlns:a16="http://schemas.microsoft.com/office/drawing/2014/main" id="{F1D10705-F36A-4FC7-97B9-18EC1B2998E3}"/>
              </a:ext>
            </a:extLst>
          </p:cNvPr>
          <p:cNvPicPr>
            <a:picLocks noChangeAspect="1"/>
          </p:cNvPicPr>
          <p:nvPr/>
        </p:nvPicPr>
        <p:blipFill>
          <a:blip r:embed="rId9"/>
          <a:stretch>
            <a:fillRect/>
          </a:stretch>
        </p:blipFill>
        <p:spPr>
          <a:xfrm>
            <a:off x="901614" y="2621872"/>
            <a:ext cx="285750" cy="314325"/>
          </a:xfrm>
          <a:prstGeom prst="rect">
            <a:avLst/>
          </a:prstGeom>
        </p:spPr>
      </p:pic>
      <p:pic>
        <p:nvPicPr>
          <p:cNvPr id="36" name="Picture 36">
            <a:extLst>
              <a:ext uri="{FF2B5EF4-FFF2-40B4-BE49-F238E27FC236}">
                <a16:creationId xmlns:a16="http://schemas.microsoft.com/office/drawing/2014/main" id="{E7D5CDEE-E453-4D17-BE55-D36DD1ECC8E6}"/>
              </a:ext>
            </a:extLst>
          </p:cNvPr>
          <p:cNvPicPr>
            <a:picLocks noChangeAspect="1"/>
          </p:cNvPicPr>
          <p:nvPr/>
        </p:nvPicPr>
        <p:blipFill>
          <a:blip r:embed="rId10"/>
          <a:stretch>
            <a:fillRect/>
          </a:stretch>
        </p:blipFill>
        <p:spPr>
          <a:xfrm>
            <a:off x="864254" y="2928565"/>
            <a:ext cx="285750" cy="314325"/>
          </a:xfrm>
          <a:prstGeom prst="rect">
            <a:avLst/>
          </a:prstGeom>
        </p:spPr>
      </p:pic>
      <p:pic>
        <p:nvPicPr>
          <p:cNvPr id="38" name="Picture 38">
            <a:extLst>
              <a:ext uri="{FF2B5EF4-FFF2-40B4-BE49-F238E27FC236}">
                <a16:creationId xmlns:a16="http://schemas.microsoft.com/office/drawing/2014/main" id="{CDEF6DA8-A653-49E4-9862-121D22986B2F}"/>
              </a:ext>
            </a:extLst>
          </p:cNvPr>
          <p:cNvPicPr>
            <a:picLocks noChangeAspect="1"/>
          </p:cNvPicPr>
          <p:nvPr/>
        </p:nvPicPr>
        <p:blipFill>
          <a:blip r:embed="rId11"/>
          <a:stretch>
            <a:fillRect/>
          </a:stretch>
        </p:blipFill>
        <p:spPr>
          <a:xfrm>
            <a:off x="843291" y="3366311"/>
            <a:ext cx="285750" cy="314325"/>
          </a:xfrm>
          <a:prstGeom prst="rect">
            <a:avLst/>
          </a:prstGeom>
        </p:spPr>
      </p:pic>
      <p:pic>
        <p:nvPicPr>
          <p:cNvPr id="40" name="Picture 40">
            <a:extLst>
              <a:ext uri="{FF2B5EF4-FFF2-40B4-BE49-F238E27FC236}">
                <a16:creationId xmlns:a16="http://schemas.microsoft.com/office/drawing/2014/main" id="{9622E2E5-B497-458E-A0C4-986FB1D5C92B}"/>
              </a:ext>
            </a:extLst>
          </p:cNvPr>
          <p:cNvPicPr>
            <a:picLocks noChangeAspect="1"/>
          </p:cNvPicPr>
          <p:nvPr/>
        </p:nvPicPr>
        <p:blipFill>
          <a:blip r:embed="rId12"/>
          <a:stretch>
            <a:fillRect/>
          </a:stretch>
        </p:blipFill>
        <p:spPr>
          <a:xfrm>
            <a:off x="887918" y="3689386"/>
            <a:ext cx="285750" cy="314325"/>
          </a:xfrm>
          <a:prstGeom prst="rect">
            <a:avLst/>
          </a:prstGeom>
        </p:spPr>
      </p:pic>
      <p:pic>
        <p:nvPicPr>
          <p:cNvPr id="42" name="Picture 42">
            <a:extLst>
              <a:ext uri="{FF2B5EF4-FFF2-40B4-BE49-F238E27FC236}">
                <a16:creationId xmlns:a16="http://schemas.microsoft.com/office/drawing/2014/main" id="{2E6308AF-734E-4626-B607-7D0850EA56B1}"/>
              </a:ext>
            </a:extLst>
          </p:cNvPr>
          <p:cNvPicPr>
            <a:picLocks noChangeAspect="1"/>
          </p:cNvPicPr>
          <p:nvPr/>
        </p:nvPicPr>
        <p:blipFill>
          <a:blip r:embed="rId13"/>
          <a:stretch>
            <a:fillRect/>
          </a:stretch>
        </p:blipFill>
        <p:spPr>
          <a:xfrm>
            <a:off x="850558" y="4077987"/>
            <a:ext cx="285750" cy="314325"/>
          </a:xfrm>
          <a:prstGeom prst="rect">
            <a:avLst/>
          </a:prstGeom>
        </p:spPr>
      </p:pic>
      <p:pic>
        <p:nvPicPr>
          <p:cNvPr id="44" name="Picture 44">
            <a:extLst>
              <a:ext uri="{FF2B5EF4-FFF2-40B4-BE49-F238E27FC236}">
                <a16:creationId xmlns:a16="http://schemas.microsoft.com/office/drawing/2014/main" id="{3C6A9FF8-65AF-4077-8B9B-A340DBFA57FE}"/>
              </a:ext>
            </a:extLst>
          </p:cNvPr>
          <p:cNvPicPr>
            <a:picLocks noChangeAspect="1"/>
          </p:cNvPicPr>
          <p:nvPr/>
        </p:nvPicPr>
        <p:blipFill>
          <a:blip r:embed="rId14"/>
          <a:stretch>
            <a:fillRect/>
          </a:stretch>
        </p:blipFill>
        <p:spPr>
          <a:xfrm>
            <a:off x="895186" y="4384680"/>
            <a:ext cx="285750" cy="314325"/>
          </a:xfrm>
          <a:prstGeom prst="rect">
            <a:avLst/>
          </a:prstGeom>
        </p:spPr>
      </p:pic>
      <p:pic>
        <p:nvPicPr>
          <p:cNvPr id="46" name="Picture 46">
            <a:extLst>
              <a:ext uri="{FF2B5EF4-FFF2-40B4-BE49-F238E27FC236}">
                <a16:creationId xmlns:a16="http://schemas.microsoft.com/office/drawing/2014/main" id="{EA2A8F9D-56D9-4C1C-9D7A-ADB38E09000D}"/>
              </a:ext>
            </a:extLst>
          </p:cNvPr>
          <p:cNvPicPr>
            <a:picLocks noChangeAspect="1"/>
          </p:cNvPicPr>
          <p:nvPr/>
        </p:nvPicPr>
        <p:blipFill>
          <a:blip r:embed="rId15"/>
          <a:stretch>
            <a:fillRect/>
          </a:stretch>
        </p:blipFill>
        <p:spPr>
          <a:xfrm>
            <a:off x="874223" y="4773281"/>
            <a:ext cx="285750" cy="314325"/>
          </a:xfrm>
          <a:prstGeom prst="rect">
            <a:avLst/>
          </a:prstGeom>
        </p:spPr>
      </p:pic>
      <p:pic>
        <p:nvPicPr>
          <p:cNvPr id="48" name="Picture 48">
            <a:extLst>
              <a:ext uri="{FF2B5EF4-FFF2-40B4-BE49-F238E27FC236}">
                <a16:creationId xmlns:a16="http://schemas.microsoft.com/office/drawing/2014/main" id="{178514E5-B86B-4310-A75B-95EF4AF82737}"/>
              </a:ext>
            </a:extLst>
          </p:cNvPr>
          <p:cNvPicPr>
            <a:picLocks noChangeAspect="1"/>
          </p:cNvPicPr>
          <p:nvPr/>
        </p:nvPicPr>
        <p:blipFill>
          <a:blip r:embed="rId16"/>
          <a:stretch>
            <a:fillRect/>
          </a:stretch>
        </p:blipFill>
        <p:spPr>
          <a:xfrm>
            <a:off x="902453" y="5161882"/>
            <a:ext cx="285750" cy="314325"/>
          </a:xfrm>
          <a:prstGeom prst="rect">
            <a:avLst/>
          </a:prstGeom>
        </p:spPr>
      </p:pic>
      <p:pic>
        <p:nvPicPr>
          <p:cNvPr id="50" name="Picture 50">
            <a:extLst>
              <a:ext uri="{FF2B5EF4-FFF2-40B4-BE49-F238E27FC236}">
                <a16:creationId xmlns:a16="http://schemas.microsoft.com/office/drawing/2014/main" id="{FBD4093F-9AF1-408F-8ED3-F7762B55AF2B}"/>
              </a:ext>
            </a:extLst>
          </p:cNvPr>
          <p:cNvPicPr>
            <a:picLocks noChangeAspect="1"/>
          </p:cNvPicPr>
          <p:nvPr/>
        </p:nvPicPr>
        <p:blipFill>
          <a:blip r:embed="rId17"/>
          <a:stretch>
            <a:fillRect/>
          </a:stretch>
        </p:blipFill>
        <p:spPr>
          <a:xfrm>
            <a:off x="848695" y="5501339"/>
            <a:ext cx="285750" cy="314325"/>
          </a:xfrm>
          <a:prstGeom prst="rect">
            <a:avLst/>
          </a:prstGeom>
        </p:spPr>
      </p:pic>
      <p:pic>
        <p:nvPicPr>
          <p:cNvPr id="52" name="Picture 52">
            <a:extLst>
              <a:ext uri="{FF2B5EF4-FFF2-40B4-BE49-F238E27FC236}">
                <a16:creationId xmlns:a16="http://schemas.microsoft.com/office/drawing/2014/main" id="{FAB00BA8-F3D3-433E-9E71-439E271473CA}"/>
              </a:ext>
            </a:extLst>
          </p:cNvPr>
          <p:cNvPicPr>
            <a:picLocks noChangeAspect="1"/>
          </p:cNvPicPr>
          <p:nvPr/>
        </p:nvPicPr>
        <p:blipFill>
          <a:blip r:embed="rId18"/>
          <a:stretch>
            <a:fillRect/>
          </a:stretch>
        </p:blipFill>
        <p:spPr>
          <a:xfrm>
            <a:off x="909720" y="5873558"/>
            <a:ext cx="285750" cy="314325"/>
          </a:xfrm>
          <a:prstGeom prst="rect">
            <a:avLst/>
          </a:prstGeom>
        </p:spPr>
      </p:pic>
      <p:pic>
        <p:nvPicPr>
          <p:cNvPr id="54" name="Picture 54">
            <a:extLst>
              <a:ext uri="{FF2B5EF4-FFF2-40B4-BE49-F238E27FC236}">
                <a16:creationId xmlns:a16="http://schemas.microsoft.com/office/drawing/2014/main" id="{94D9231E-4B20-4353-A627-77E4B4B1A359}"/>
              </a:ext>
            </a:extLst>
          </p:cNvPr>
          <p:cNvPicPr>
            <a:picLocks noChangeAspect="1"/>
          </p:cNvPicPr>
          <p:nvPr/>
        </p:nvPicPr>
        <p:blipFill>
          <a:blip r:embed="rId19"/>
          <a:stretch>
            <a:fillRect/>
          </a:stretch>
        </p:blipFill>
        <p:spPr>
          <a:xfrm>
            <a:off x="855962" y="6245778"/>
            <a:ext cx="285750" cy="314325"/>
          </a:xfrm>
          <a:prstGeom prst="rect">
            <a:avLst/>
          </a:prstGeom>
        </p:spPr>
      </p:pic>
      <p:pic>
        <p:nvPicPr>
          <p:cNvPr id="56" name="Picture 56">
            <a:extLst>
              <a:ext uri="{FF2B5EF4-FFF2-40B4-BE49-F238E27FC236}">
                <a16:creationId xmlns:a16="http://schemas.microsoft.com/office/drawing/2014/main" id="{7C1208C4-7A10-4E03-89B1-546435196073}"/>
              </a:ext>
            </a:extLst>
          </p:cNvPr>
          <p:cNvPicPr>
            <a:picLocks noChangeAspect="1"/>
          </p:cNvPicPr>
          <p:nvPr/>
        </p:nvPicPr>
        <p:blipFill>
          <a:blip r:embed="rId20"/>
          <a:stretch>
            <a:fillRect/>
          </a:stretch>
        </p:blipFill>
        <p:spPr>
          <a:xfrm>
            <a:off x="851397" y="6617997"/>
            <a:ext cx="285750" cy="314325"/>
          </a:xfrm>
          <a:prstGeom prst="rect">
            <a:avLst/>
          </a:prstGeom>
        </p:spPr>
      </p:pic>
      <p:pic>
        <p:nvPicPr>
          <p:cNvPr id="58" name="Picture 58">
            <a:extLst>
              <a:ext uri="{FF2B5EF4-FFF2-40B4-BE49-F238E27FC236}">
                <a16:creationId xmlns:a16="http://schemas.microsoft.com/office/drawing/2014/main" id="{B941C83A-4F7D-411F-AEDC-581D3D5DEFB7}"/>
              </a:ext>
            </a:extLst>
          </p:cNvPr>
          <p:cNvPicPr>
            <a:picLocks noChangeAspect="1"/>
          </p:cNvPicPr>
          <p:nvPr/>
        </p:nvPicPr>
        <p:blipFill>
          <a:blip r:embed="rId21"/>
          <a:stretch>
            <a:fillRect/>
          </a:stretch>
        </p:blipFill>
        <p:spPr>
          <a:xfrm>
            <a:off x="863229" y="6990217"/>
            <a:ext cx="285750" cy="314325"/>
          </a:xfrm>
          <a:prstGeom prst="rect">
            <a:avLst/>
          </a:prstGeom>
        </p:spPr>
      </p:pic>
      <p:pic>
        <p:nvPicPr>
          <p:cNvPr id="60" name="Picture 60">
            <a:extLst>
              <a:ext uri="{FF2B5EF4-FFF2-40B4-BE49-F238E27FC236}">
                <a16:creationId xmlns:a16="http://schemas.microsoft.com/office/drawing/2014/main" id="{E15D13CF-47E5-466F-8EF4-36FF5BF45B6F}"/>
              </a:ext>
            </a:extLst>
          </p:cNvPr>
          <p:cNvPicPr>
            <a:picLocks noChangeAspect="1"/>
          </p:cNvPicPr>
          <p:nvPr/>
        </p:nvPicPr>
        <p:blipFill>
          <a:blip r:embed="rId22"/>
          <a:stretch>
            <a:fillRect/>
          </a:stretch>
        </p:blipFill>
        <p:spPr>
          <a:xfrm>
            <a:off x="842266" y="7329674"/>
            <a:ext cx="285750" cy="314325"/>
          </a:xfrm>
          <a:prstGeom prst="rect">
            <a:avLst/>
          </a:prstGeom>
        </p:spPr>
      </p:pic>
      <p:pic>
        <p:nvPicPr>
          <p:cNvPr id="62" name="Picture 62">
            <a:extLst>
              <a:ext uri="{FF2B5EF4-FFF2-40B4-BE49-F238E27FC236}">
                <a16:creationId xmlns:a16="http://schemas.microsoft.com/office/drawing/2014/main" id="{DBD13116-9A84-43AE-83EC-43E8757074F2}"/>
              </a:ext>
            </a:extLst>
          </p:cNvPr>
          <p:cNvPicPr>
            <a:picLocks noChangeAspect="1"/>
          </p:cNvPicPr>
          <p:nvPr/>
        </p:nvPicPr>
        <p:blipFill>
          <a:blip r:embed="rId23"/>
          <a:stretch>
            <a:fillRect/>
          </a:stretch>
        </p:blipFill>
        <p:spPr>
          <a:xfrm>
            <a:off x="837701" y="7701893"/>
            <a:ext cx="285750" cy="314325"/>
          </a:xfrm>
          <a:prstGeom prst="rect">
            <a:avLst/>
          </a:prstGeom>
        </p:spPr>
      </p:pic>
      <p:pic>
        <p:nvPicPr>
          <p:cNvPr id="3136" name="Picture 3136">
            <a:extLst>
              <a:ext uri="{FF2B5EF4-FFF2-40B4-BE49-F238E27FC236}">
                <a16:creationId xmlns:a16="http://schemas.microsoft.com/office/drawing/2014/main" id="{BDBBAC0E-D05D-4F83-93B9-EAC40118E180}"/>
              </a:ext>
            </a:extLst>
          </p:cNvPr>
          <p:cNvPicPr>
            <a:picLocks noChangeAspect="1"/>
          </p:cNvPicPr>
          <p:nvPr/>
        </p:nvPicPr>
        <p:blipFill>
          <a:blip r:embed="rId24"/>
          <a:stretch>
            <a:fillRect/>
          </a:stretch>
        </p:blipFill>
        <p:spPr>
          <a:xfrm>
            <a:off x="865931" y="8074112"/>
            <a:ext cx="285750" cy="314325"/>
          </a:xfrm>
          <a:prstGeom prst="rect">
            <a:avLst/>
          </a:prstGeom>
        </p:spPr>
      </p:pic>
      <p:pic>
        <p:nvPicPr>
          <p:cNvPr id="3138" name="Picture 3138">
            <a:extLst>
              <a:ext uri="{FF2B5EF4-FFF2-40B4-BE49-F238E27FC236}">
                <a16:creationId xmlns:a16="http://schemas.microsoft.com/office/drawing/2014/main" id="{A006EF41-5F4E-42EA-9148-4EEE74DAAB6A}"/>
              </a:ext>
            </a:extLst>
          </p:cNvPr>
          <p:cNvPicPr>
            <a:picLocks noChangeAspect="1"/>
          </p:cNvPicPr>
          <p:nvPr/>
        </p:nvPicPr>
        <p:blipFill>
          <a:blip r:embed="rId25"/>
          <a:stretch>
            <a:fillRect/>
          </a:stretch>
        </p:blipFill>
        <p:spPr>
          <a:xfrm>
            <a:off x="861366" y="8446332"/>
            <a:ext cx="285750" cy="314325"/>
          </a:xfrm>
          <a:prstGeom prst="rect">
            <a:avLst/>
          </a:prstGeom>
        </p:spPr>
      </p:pic>
      <p:pic>
        <p:nvPicPr>
          <p:cNvPr id="3140" name="Picture 3140">
            <a:extLst>
              <a:ext uri="{FF2B5EF4-FFF2-40B4-BE49-F238E27FC236}">
                <a16:creationId xmlns:a16="http://schemas.microsoft.com/office/drawing/2014/main" id="{D8A74218-B901-44ED-B82C-CF766F6418E5}"/>
              </a:ext>
            </a:extLst>
          </p:cNvPr>
          <p:cNvPicPr>
            <a:picLocks noChangeAspect="1"/>
          </p:cNvPicPr>
          <p:nvPr/>
        </p:nvPicPr>
        <p:blipFill>
          <a:blip r:embed="rId26"/>
          <a:stretch>
            <a:fillRect/>
          </a:stretch>
        </p:blipFill>
        <p:spPr>
          <a:xfrm>
            <a:off x="840403" y="8834933"/>
            <a:ext cx="285750" cy="314325"/>
          </a:xfrm>
          <a:prstGeom prst="rect">
            <a:avLst/>
          </a:prstGeom>
        </p:spPr>
      </p:pic>
      <p:pic>
        <p:nvPicPr>
          <p:cNvPr id="3142" name="Picture 3142">
            <a:extLst>
              <a:ext uri="{FF2B5EF4-FFF2-40B4-BE49-F238E27FC236}">
                <a16:creationId xmlns:a16="http://schemas.microsoft.com/office/drawing/2014/main" id="{0D12F596-F936-459F-83FE-59057D3193A9}"/>
              </a:ext>
            </a:extLst>
          </p:cNvPr>
          <p:cNvPicPr>
            <a:picLocks noChangeAspect="1"/>
          </p:cNvPicPr>
          <p:nvPr/>
        </p:nvPicPr>
        <p:blipFill>
          <a:blip r:embed="rId27"/>
          <a:stretch>
            <a:fillRect/>
          </a:stretch>
        </p:blipFill>
        <p:spPr>
          <a:xfrm>
            <a:off x="852236" y="9158008"/>
            <a:ext cx="285750" cy="314325"/>
          </a:xfrm>
          <a:prstGeom prst="rect">
            <a:avLst/>
          </a:prstGeom>
        </p:spPr>
      </p:pic>
      <p:pic>
        <p:nvPicPr>
          <p:cNvPr id="3144" name="Picture 3144">
            <a:extLst>
              <a:ext uri="{FF2B5EF4-FFF2-40B4-BE49-F238E27FC236}">
                <a16:creationId xmlns:a16="http://schemas.microsoft.com/office/drawing/2014/main" id="{0E014574-EE05-48C3-9F05-2DA7CFD2D127}"/>
              </a:ext>
            </a:extLst>
          </p:cNvPr>
          <p:cNvPicPr>
            <a:picLocks noChangeAspect="1"/>
          </p:cNvPicPr>
          <p:nvPr/>
        </p:nvPicPr>
        <p:blipFill>
          <a:blip r:embed="rId28"/>
          <a:stretch>
            <a:fillRect/>
          </a:stretch>
        </p:blipFill>
        <p:spPr>
          <a:xfrm>
            <a:off x="847670" y="9579373"/>
            <a:ext cx="285750" cy="314325"/>
          </a:xfrm>
          <a:prstGeom prst="rect">
            <a:avLst/>
          </a:prstGeom>
        </p:spPr>
      </p:pic>
      <p:pic>
        <p:nvPicPr>
          <p:cNvPr id="3" name="Picture 4">
            <a:extLst>
              <a:ext uri="{FF2B5EF4-FFF2-40B4-BE49-F238E27FC236}">
                <a16:creationId xmlns:a16="http://schemas.microsoft.com/office/drawing/2014/main" id="{71D0AE61-328A-47B9-B70E-B4B66998BD0A}"/>
              </a:ext>
            </a:extLst>
          </p:cNvPr>
          <p:cNvPicPr>
            <a:picLocks noChangeAspect="1"/>
          </p:cNvPicPr>
          <p:nvPr/>
        </p:nvPicPr>
        <p:blipFill>
          <a:blip r:embed="rId25"/>
          <a:stretch>
            <a:fillRect/>
          </a:stretch>
        </p:blipFill>
        <p:spPr>
          <a:xfrm>
            <a:off x="2025035" y="1504134"/>
            <a:ext cx="285750" cy="314325"/>
          </a:xfrm>
          <a:prstGeom prst="rect">
            <a:avLst/>
          </a:prstGeom>
        </p:spPr>
      </p:pic>
      <p:pic>
        <p:nvPicPr>
          <p:cNvPr id="7" name="Picture 8">
            <a:extLst>
              <a:ext uri="{FF2B5EF4-FFF2-40B4-BE49-F238E27FC236}">
                <a16:creationId xmlns:a16="http://schemas.microsoft.com/office/drawing/2014/main" id="{98B2C758-0869-4950-8A61-D2FABB59640D}"/>
              </a:ext>
            </a:extLst>
          </p:cNvPr>
          <p:cNvPicPr>
            <a:picLocks noChangeAspect="1"/>
          </p:cNvPicPr>
          <p:nvPr/>
        </p:nvPicPr>
        <p:blipFill>
          <a:blip r:embed="rId10"/>
          <a:stretch>
            <a:fillRect/>
          </a:stretch>
        </p:blipFill>
        <p:spPr>
          <a:xfrm>
            <a:off x="2168047" y="1504134"/>
            <a:ext cx="285750" cy="314325"/>
          </a:xfrm>
          <a:prstGeom prst="rect">
            <a:avLst/>
          </a:prstGeom>
        </p:spPr>
      </p:pic>
      <p:pic>
        <p:nvPicPr>
          <p:cNvPr id="11" name="Picture 11">
            <a:extLst>
              <a:ext uri="{FF2B5EF4-FFF2-40B4-BE49-F238E27FC236}">
                <a16:creationId xmlns:a16="http://schemas.microsoft.com/office/drawing/2014/main" id="{383AE2C1-B0BE-4A6F-991B-C55AD4E85277}"/>
              </a:ext>
            </a:extLst>
          </p:cNvPr>
          <p:cNvPicPr>
            <a:picLocks noChangeAspect="1"/>
          </p:cNvPicPr>
          <p:nvPr/>
        </p:nvPicPr>
        <p:blipFill>
          <a:blip r:embed="rId7"/>
          <a:stretch>
            <a:fillRect/>
          </a:stretch>
        </p:blipFill>
        <p:spPr>
          <a:xfrm>
            <a:off x="2409443" y="1504134"/>
            <a:ext cx="285750" cy="314325"/>
          </a:xfrm>
          <a:prstGeom prst="rect">
            <a:avLst/>
          </a:prstGeom>
        </p:spPr>
      </p:pic>
      <p:pic>
        <p:nvPicPr>
          <p:cNvPr id="13" name="Picture 13">
            <a:extLst>
              <a:ext uri="{FF2B5EF4-FFF2-40B4-BE49-F238E27FC236}">
                <a16:creationId xmlns:a16="http://schemas.microsoft.com/office/drawing/2014/main" id="{A46EBB88-6AAF-4E77-9AD4-3953DAA5CA5D}"/>
              </a:ext>
            </a:extLst>
          </p:cNvPr>
          <p:cNvPicPr>
            <a:picLocks noChangeAspect="1"/>
          </p:cNvPicPr>
          <p:nvPr/>
        </p:nvPicPr>
        <p:blipFill>
          <a:blip r:embed="rId20"/>
          <a:stretch>
            <a:fillRect/>
          </a:stretch>
        </p:blipFill>
        <p:spPr>
          <a:xfrm>
            <a:off x="2618045" y="1504134"/>
            <a:ext cx="285750" cy="314325"/>
          </a:xfrm>
          <a:prstGeom prst="rect">
            <a:avLst/>
          </a:prstGeom>
        </p:spPr>
      </p:pic>
      <p:pic>
        <p:nvPicPr>
          <p:cNvPr id="15" name="Picture 15">
            <a:extLst>
              <a:ext uri="{FF2B5EF4-FFF2-40B4-BE49-F238E27FC236}">
                <a16:creationId xmlns:a16="http://schemas.microsoft.com/office/drawing/2014/main" id="{68D2FE85-29DD-43DF-9B3E-BF18B0916467}"/>
              </a:ext>
            </a:extLst>
          </p:cNvPr>
          <p:cNvPicPr>
            <a:picLocks noChangeAspect="1"/>
          </p:cNvPicPr>
          <p:nvPr/>
        </p:nvPicPr>
        <p:blipFill>
          <a:blip r:embed="rId7"/>
          <a:stretch>
            <a:fillRect/>
          </a:stretch>
        </p:blipFill>
        <p:spPr>
          <a:xfrm>
            <a:off x="2892237" y="1504134"/>
            <a:ext cx="285750" cy="314325"/>
          </a:xfrm>
          <a:prstGeom prst="rect">
            <a:avLst/>
          </a:prstGeom>
        </p:spPr>
      </p:pic>
      <p:pic>
        <p:nvPicPr>
          <p:cNvPr id="21" name="Picture 21">
            <a:extLst>
              <a:ext uri="{FF2B5EF4-FFF2-40B4-BE49-F238E27FC236}">
                <a16:creationId xmlns:a16="http://schemas.microsoft.com/office/drawing/2014/main" id="{F5C68784-9E5B-4789-A37F-34D9A79AEA69}"/>
              </a:ext>
            </a:extLst>
          </p:cNvPr>
          <p:cNvPicPr>
            <a:picLocks noChangeAspect="1"/>
          </p:cNvPicPr>
          <p:nvPr/>
        </p:nvPicPr>
        <p:blipFill>
          <a:blip r:embed="rId11"/>
          <a:stretch>
            <a:fillRect/>
          </a:stretch>
        </p:blipFill>
        <p:spPr>
          <a:xfrm>
            <a:off x="3681179" y="1504134"/>
            <a:ext cx="285750" cy="314325"/>
          </a:xfrm>
          <a:prstGeom prst="rect">
            <a:avLst/>
          </a:prstGeom>
        </p:spPr>
      </p:pic>
      <p:pic>
        <p:nvPicPr>
          <p:cNvPr id="23" name="Picture 23">
            <a:extLst>
              <a:ext uri="{FF2B5EF4-FFF2-40B4-BE49-F238E27FC236}">
                <a16:creationId xmlns:a16="http://schemas.microsoft.com/office/drawing/2014/main" id="{578AE05D-A42A-4687-9064-871105922F73}"/>
              </a:ext>
            </a:extLst>
          </p:cNvPr>
          <p:cNvPicPr>
            <a:picLocks noChangeAspect="1"/>
          </p:cNvPicPr>
          <p:nvPr/>
        </p:nvPicPr>
        <p:blipFill>
          <a:blip r:embed="rId16"/>
          <a:stretch>
            <a:fillRect/>
          </a:stretch>
        </p:blipFill>
        <p:spPr>
          <a:xfrm>
            <a:off x="3955371" y="1504134"/>
            <a:ext cx="285750" cy="314325"/>
          </a:xfrm>
          <a:prstGeom prst="rect">
            <a:avLst/>
          </a:prstGeom>
        </p:spPr>
      </p:pic>
      <p:pic>
        <p:nvPicPr>
          <p:cNvPr id="25" name="Picture 25">
            <a:extLst>
              <a:ext uri="{FF2B5EF4-FFF2-40B4-BE49-F238E27FC236}">
                <a16:creationId xmlns:a16="http://schemas.microsoft.com/office/drawing/2014/main" id="{564F2F04-4A7B-4FB8-946F-65D84877ADC0}"/>
              </a:ext>
            </a:extLst>
          </p:cNvPr>
          <p:cNvPicPr>
            <a:picLocks noChangeAspect="1"/>
          </p:cNvPicPr>
          <p:nvPr/>
        </p:nvPicPr>
        <p:blipFill>
          <a:blip r:embed="rId22"/>
          <a:stretch>
            <a:fillRect/>
          </a:stretch>
        </p:blipFill>
        <p:spPr>
          <a:xfrm>
            <a:off x="4812604" y="1504134"/>
            <a:ext cx="285750" cy="314325"/>
          </a:xfrm>
          <a:prstGeom prst="rect">
            <a:avLst/>
          </a:prstGeom>
        </p:spPr>
      </p:pic>
      <p:pic>
        <p:nvPicPr>
          <p:cNvPr id="27" name="Picture 27">
            <a:extLst>
              <a:ext uri="{FF2B5EF4-FFF2-40B4-BE49-F238E27FC236}">
                <a16:creationId xmlns:a16="http://schemas.microsoft.com/office/drawing/2014/main" id="{F1B180A8-83D4-4C17-AA71-0B6E8A8999D6}"/>
              </a:ext>
            </a:extLst>
          </p:cNvPr>
          <p:cNvPicPr>
            <a:picLocks noChangeAspect="1"/>
          </p:cNvPicPr>
          <p:nvPr/>
        </p:nvPicPr>
        <p:blipFill>
          <a:blip r:embed="rId10"/>
          <a:stretch>
            <a:fillRect/>
          </a:stretch>
        </p:blipFill>
        <p:spPr>
          <a:xfrm>
            <a:off x="5086796" y="1504134"/>
            <a:ext cx="285750" cy="314325"/>
          </a:xfrm>
          <a:prstGeom prst="rect">
            <a:avLst/>
          </a:prstGeom>
        </p:spPr>
      </p:pic>
      <p:pic>
        <p:nvPicPr>
          <p:cNvPr id="29" name="Picture 29">
            <a:extLst>
              <a:ext uri="{FF2B5EF4-FFF2-40B4-BE49-F238E27FC236}">
                <a16:creationId xmlns:a16="http://schemas.microsoft.com/office/drawing/2014/main" id="{7F081782-31C6-4A42-A2E7-8C207C38CF9D}"/>
              </a:ext>
            </a:extLst>
          </p:cNvPr>
          <p:cNvPicPr>
            <a:picLocks noChangeAspect="1"/>
          </p:cNvPicPr>
          <p:nvPr/>
        </p:nvPicPr>
        <p:blipFill>
          <a:blip r:embed="rId7"/>
          <a:stretch>
            <a:fillRect/>
          </a:stretch>
        </p:blipFill>
        <p:spPr>
          <a:xfrm>
            <a:off x="5377385" y="1504134"/>
            <a:ext cx="285750" cy="314325"/>
          </a:xfrm>
          <a:prstGeom prst="rect">
            <a:avLst/>
          </a:prstGeom>
        </p:spPr>
      </p:pic>
      <p:pic>
        <p:nvPicPr>
          <p:cNvPr id="31" name="Picture 32">
            <a:extLst>
              <a:ext uri="{FF2B5EF4-FFF2-40B4-BE49-F238E27FC236}">
                <a16:creationId xmlns:a16="http://schemas.microsoft.com/office/drawing/2014/main" id="{75FF4A4F-EE33-4CA8-9A02-BBA9E65F1A70}"/>
              </a:ext>
            </a:extLst>
          </p:cNvPr>
          <p:cNvPicPr>
            <a:picLocks noChangeAspect="1"/>
          </p:cNvPicPr>
          <p:nvPr/>
        </p:nvPicPr>
        <p:blipFill>
          <a:blip r:embed="rId5"/>
          <a:stretch>
            <a:fillRect/>
          </a:stretch>
        </p:blipFill>
        <p:spPr>
          <a:xfrm>
            <a:off x="2840082" y="2355039"/>
            <a:ext cx="285750" cy="314325"/>
          </a:xfrm>
          <a:prstGeom prst="rect">
            <a:avLst/>
          </a:prstGeom>
        </p:spPr>
      </p:pic>
      <p:pic>
        <p:nvPicPr>
          <p:cNvPr id="35" name="Picture 36">
            <a:extLst>
              <a:ext uri="{FF2B5EF4-FFF2-40B4-BE49-F238E27FC236}">
                <a16:creationId xmlns:a16="http://schemas.microsoft.com/office/drawing/2014/main" id="{0F3D49B9-AE03-474F-8898-4D9D8E026C49}"/>
              </a:ext>
            </a:extLst>
          </p:cNvPr>
          <p:cNvPicPr>
            <a:picLocks noChangeAspect="1"/>
          </p:cNvPicPr>
          <p:nvPr/>
        </p:nvPicPr>
        <p:blipFill>
          <a:blip r:embed="rId14"/>
          <a:stretch>
            <a:fillRect/>
          </a:stretch>
        </p:blipFill>
        <p:spPr>
          <a:xfrm>
            <a:off x="3075330" y="2355039"/>
            <a:ext cx="285750" cy="314325"/>
          </a:xfrm>
          <a:prstGeom prst="rect">
            <a:avLst/>
          </a:prstGeom>
        </p:spPr>
      </p:pic>
      <p:pic>
        <p:nvPicPr>
          <p:cNvPr id="39" name="Picture 40">
            <a:extLst>
              <a:ext uri="{FF2B5EF4-FFF2-40B4-BE49-F238E27FC236}">
                <a16:creationId xmlns:a16="http://schemas.microsoft.com/office/drawing/2014/main" id="{1BCD882C-D289-4B3D-996A-E8C704541C35}"/>
              </a:ext>
            </a:extLst>
          </p:cNvPr>
          <p:cNvPicPr>
            <a:picLocks noChangeAspect="1"/>
          </p:cNvPicPr>
          <p:nvPr/>
        </p:nvPicPr>
        <p:blipFill>
          <a:blip r:embed="rId3"/>
          <a:stretch>
            <a:fillRect/>
          </a:stretch>
        </p:blipFill>
        <p:spPr>
          <a:xfrm>
            <a:off x="3310578" y="2355039"/>
            <a:ext cx="285750" cy="314325"/>
          </a:xfrm>
          <a:prstGeom prst="rect">
            <a:avLst/>
          </a:prstGeom>
        </p:spPr>
      </p:pic>
      <p:pic>
        <p:nvPicPr>
          <p:cNvPr id="43" name="Picture 44">
            <a:extLst>
              <a:ext uri="{FF2B5EF4-FFF2-40B4-BE49-F238E27FC236}">
                <a16:creationId xmlns:a16="http://schemas.microsoft.com/office/drawing/2014/main" id="{D3A71828-9499-482F-B388-84830B51F5D6}"/>
              </a:ext>
            </a:extLst>
          </p:cNvPr>
          <p:cNvPicPr>
            <a:picLocks noChangeAspect="1"/>
          </p:cNvPicPr>
          <p:nvPr/>
        </p:nvPicPr>
        <p:blipFill>
          <a:blip r:embed="rId21"/>
          <a:stretch>
            <a:fillRect/>
          </a:stretch>
        </p:blipFill>
        <p:spPr>
          <a:xfrm>
            <a:off x="3545826" y="2355039"/>
            <a:ext cx="285750" cy="314325"/>
          </a:xfrm>
          <a:prstGeom prst="rect">
            <a:avLst/>
          </a:prstGeom>
        </p:spPr>
      </p:pic>
      <p:pic>
        <p:nvPicPr>
          <p:cNvPr id="47" name="Picture 48">
            <a:extLst>
              <a:ext uri="{FF2B5EF4-FFF2-40B4-BE49-F238E27FC236}">
                <a16:creationId xmlns:a16="http://schemas.microsoft.com/office/drawing/2014/main" id="{5742AE0A-F561-4F8C-A205-F212AC74F25D}"/>
              </a:ext>
            </a:extLst>
          </p:cNvPr>
          <p:cNvPicPr>
            <a:picLocks noChangeAspect="1"/>
          </p:cNvPicPr>
          <p:nvPr/>
        </p:nvPicPr>
        <p:blipFill>
          <a:blip r:embed="rId21"/>
          <a:stretch>
            <a:fillRect/>
          </a:stretch>
        </p:blipFill>
        <p:spPr>
          <a:xfrm>
            <a:off x="3781074" y="2355039"/>
            <a:ext cx="285750" cy="314325"/>
          </a:xfrm>
          <a:prstGeom prst="rect">
            <a:avLst/>
          </a:prstGeom>
        </p:spPr>
      </p:pic>
      <p:pic>
        <p:nvPicPr>
          <p:cNvPr id="51" name="Picture 52">
            <a:extLst>
              <a:ext uri="{FF2B5EF4-FFF2-40B4-BE49-F238E27FC236}">
                <a16:creationId xmlns:a16="http://schemas.microsoft.com/office/drawing/2014/main" id="{E3EC0955-17BD-4598-BC3E-44C7974C2A8B}"/>
              </a:ext>
            </a:extLst>
          </p:cNvPr>
          <p:cNvPicPr>
            <a:picLocks noChangeAspect="1"/>
          </p:cNvPicPr>
          <p:nvPr/>
        </p:nvPicPr>
        <p:blipFill>
          <a:blip r:embed="rId20"/>
          <a:stretch>
            <a:fillRect/>
          </a:stretch>
        </p:blipFill>
        <p:spPr>
          <a:xfrm>
            <a:off x="4016322" y="2355039"/>
            <a:ext cx="285750" cy="314325"/>
          </a:xfrm>
          <a:prstGeom prst="rect">
            <a:avLst/>
          </a:prstGeom>
        </p:spPr>
      </p:pic>
      <p:pic>
        <p:nvPicPr>
          <p:cNvPr id="55" name="Picture 56">
            <a:extLst>
              <a:ext uri="{FF2B5EF4-FFF2-40B4-BE49-F238E27FC236}">
                <a16:creationId xmlns:a16="http://schemas.microsoft.com/office/drawing/2014/main" id="{CE145102-AB03-4DFF-BE9B-7574AC927757}"/>
              </a:ext>
            </a:extLst>
          </p:cNvPr>
          <p:cNvPicPr>
            <a:picLocks noChangeAspect="1"/>
          </p:cNvPicPr>
          <p:nvPr/>
        </p:nvPicPr>
        <p:blipFill>
          <a:blip r:embed="rId17"/>
          <a:stretch>
            <a:fillRect/>
          </a:stretch>
        </p:blipFill>
        <p:spPr>
          <a:xfrm>
            <a:off x="4251570" y="2355039"/>
            <a:ext cx="285750" cy="314325"/>
          </a:xfrm>
          <a:prstGeom prst="rect">
            <a:avLst/>
          </a:prstGeom>
        </p:spPr>
      </p:pic>
      <p:pic>
        <p:nvPicPr>
          <p:cNvPr id="59" name="Picture 60">
            <a:extLst>
              <a:ext uri="{FF2B5EF4-FFF2-40B4-BE49-F238E27FC236}">
                <a16:creationId xmlns:a16="http://schemas.microsoft.com/office/drawing/2014/main" id="{4E2E51E7-0CD1-4C31-98B6-785F05FA6291}"/>
              </a:ext>
            </a:extLst>
          </p:cNvPr>
          <p:cNvPicPr>
            <a:picLocks noChangeAspect="1"/>
          </p:cNvPicPr>
          <p:nvPr/>
        </p:nvPicPr>
        <p:blipFill>
          <a:blip r:embed="rId17"/>
          <a:stretch>
            <a:fillRect/>
          </a:stretch>
        </p:blipFill>
        <p:spPr>
          <a:xfrm>
            <a:off x="4486818" y="2355039"/>
            <a:ext cx="285750" cy="314325"/>
          </a:xfrm>
          <a:prstGeom prst="rect">
            <a:avLst/>
          </a:prstGeom>
        </p:spPr>
      </p:pic>
      <p:pic>
        <p:nvPicPr>
          <p:cNvPr id="63" name="Picture 3136">
            <a:extLst>
              <a:ext uri="{FF2B5EF4-FFF2-40B4-BE49-F238E27FC236}">
                <a16:creationId xmlns:a16="http://schemas.microsoft.com/office/drawing/2014/main" id="{C5F7C76C-C4A1-4FB2-B21D-4BEDA9A6E8A5}"/>
              </a:ext>
            </a:extLst>
          </p:cNvPr>
          <p:cNvPicPr>
            <a:picLocks noChangeAspect="1"/>
          </p:cNvPicPr>
          <p:nvPr/>
        </p:nvPicPr>
        <p:blipFill>
          <a:blip r:embed="rId15"/>
          <a:stretch>
            <a:fillRect/>
          </a:stretch>
        </p:blipFill>
        <p:spPr>
          <a:xfrm>
            <a:off x="4722065" y="2355039"/>
            <a:ext cx="285750" cy="314325"/>
          </a:xfrm>
          <a:prstGeom prst="rect">
            <a:avLst/>
          </a:prstGeom>
        </p:spPr>
      </p:pic>
      <p:pic>
        <p:nvPicPr>
          <p:cNvPr id="3139" name="Picture 3140">
            <a:extLst>
              <a:ext uri="{FF2B5EF4-FFF2-40B4-BE49-F238E27FC236}">
                <a16:creationId xmlns:a16="http://schemas.microsoft.com/office/drawing/2014/main" id="{6AC90E1F-60BE-4E8D-99C9-3599F6EC71D3}"/>
              </a:ext>
            </a:extLst>
          </p:cNvPr>
          <p:cNvPicPr>
            <a:picLocks noChangeAspect="1"/>
          </p:cNvPicPr>
          <p:nvPr/>
        </p:nvPicPr>
        <p:blipFill>
          <a:blip r:embed="rId11"/>
          <a:stretch>
            <a:fillRect/>
          </a:stretch>
        </p:blipFill>
        <p:spPr>
          <a:xfrm>
            <a:off x="5644049" y="2464731"/>
            <a:ext cx="285750" cy="314325"/>
          </a:xfrm>
          <a:prstGeom prst="rect">
            <a:avLst/>
          </a:prstGeom>
        </p:spPr>
      </p:pic>
      <p:pic>
        <p:nvPicPr>
          <p:cNvPr id="3143" name="Picture 3144">
            <a:extLst>
              <a:ext uri="{FF2B5EF4-FFF2-40B4-BE49-F238E27FC236}">
                <a16:creationId xmlns:a16="http://schemas.microsoft.com/office/drawing/2014/main" id="{55ADDB94-65DC-4F72-B7AD-A90D83A26734}"/>
              </a:ext>
            </a:extLst>
          </p:cNvPr>
          <p:cNvPicPr>
            <a:picLocks noChangeAspect="1"/>
          </p:cNvPicPr>
          <p:nvPr/>
        </p:nvPicPr>
        <p:blipFill>
          <a:blip r:embed="rId21"/>
          <a:stretch>
            <a:fillRect/>
          </a:stretch>
        </p:blipFill>
        <p:spPr>
          <a:xfrm>
            <a:off x="5918241" y="2443788"/>
            <a:ext cx="285750" cy="314325"/>
          </a:xfrm>
          <a:prstGeom prst="rect">
            <a:avLst/>
          </a:prstGeom>
        </p:spPr>
      </p:pic>
      <p:pic>
        <p:nvPicPr>
          <p:cNvPr id="3146" name="Picture 3146">
            <a:extLst>
              <a:ext uri="{FF2B5EF4-FFF2-40B4-BE49-F238E27FC236}">
                <a16:creationId xmlns:a16="http://schemas.microsoft.com/office/drawing/2014/main" id="{DAAFBCE6-6193-4B36-B5B4-31B2F33B8EF2}"/>
              </a:ext>
            </a:extLst>
          </p:cNvPr>
          <p:cNvPicPr>
            <a:picLocks noChangeAspect="1"/>
          </p:cNvPicPr>
          <p:nvPr/>
        </p:nvPicPr>
        <p:blipFill>
          <a:blip r:embed="rId7"/>
          <a:stretch>
            <a:fillRect/>
          </a:stretch>
        </p:blipFill>
        <p:spPr>
          <a:xfrm>
            <a:off x="3214646" y="3257977"/>
            <a:ext cx="285750" cy="314325"/>
          </a:xfrm>
          <a:prstGeom prst="rect">
            <a:avLst/>
          </a:prstGeom>
        </p:spPr>
      </p:pic>
      <p:pic>
        <p:nvPicPr>
          <p:cNvPr id="3148" name="Picture 3148">
            <a:extLst>
              <a:ext uri="{FF2B5EF4-FFF2-40B4-BE49-F238E27FC236}">
                <a16:creationId xmlns:a16="http://schemas.microsoft.com/office/drawing/2014/main" id="{E3AE53DD-199C-460C-A8F5-21D5DE614262}"/>
              </a:ext>
            </a:extLst>
          </p:cNvPr>
          <p:cNvPicPr>
            <a:picLocks noChangeAspect="1"/>
          </p:cNvPicPr>
          <p:nvPr/>
        </p:nvPicPr>
        <p:blipFill>
          <a:blip r:embed="rId3"/>
          <a:stretch>
            <a:fillRect/>
          </a:stretch>
        </p:blipFill>
        <p:spPr>
          <a:xfrm>
            <a:off x="3406850" y="3257977"/>
            <a:ext cx="285750" cy="314325"/>
          </a:xfrm>
          <a:prstGeom prst="rect">
            <a:avLst/>
          </a:prstGeom>
        </p:spPr>
      </p:pic>
      <p:pic>
        <p:nvPicPr>
          <p:cNvPr id="3150" name="Picture 3150">
            <a:extLst>
              <a:ext uri="{FF2B5EF4-FFF2-40B4-BE49-F238E27FC236}">
                <a16:creationId xmlns:a16="http://schemas.microsoft.com/office/drawing/2014/main" id="{2B40A01F-F156-4427-A7A3-C7E94E72FE17}"/>
              </a:ext>
            </a:extLst>
          </p:cNvPr>
          <p:cNvPicPr>
            <a:picLocks noChangeAspect="1"/>
          </p:cNvPicPr>
          <p:nvPr/>
        </p:nvPicPr>
        <p:blipFill>
          <a:blip r:embed="rId5"/>
          <a:stretch>
            <a:fillRect/>
          </a:stretch>
        </p:blipFill>
        <p:spPr>
          <a:xfrm>
            <a:off x="3599055" y="3257977"/>
            <a:ext cx="285750" cy="314325"/>
          </a:xfrm>
          <a:prstGeom prst="rect">
            <a:avLst/>
          </a:prstGeom>
        </p:spPr>
      </p:pic>
      <p:pic>
        <p:nvPicPr>
          <p:cNvPr id="3152" name="Picture 3152">
            <a:extLst>
              <a:ext uri="{FF2B5EF4-FFF2-40B4-BE49-F238E27FC236}">
                <a16:creationId xmlns:a16="http://schemas.microsoft.com/office/drawing/2014/main" id="{D7B0EF23-30F7-4FB4-B277-F4C05EDA36B5}"/>
              </a:ext>
            </a:extLst>
          </p:cNvPr>
          <p:cNvPicPr>
            <a:picLocks noChangeAspect="1"/>
          </p:cNvPicPr>
          <p:nvPr/>
        </p:nvPicPr>
        <p:blipFill>
          <a:blip r:embed="rId10"/>
          <a:stretch>
            <a:fillRect/>
          </a:stretch>
        </p:blipFill>
        <p:spPr>
          <a:xfrm>
            <a:off x="3824054" y="3257977"/>
            <a:ext cx="285750" cy="314325"/>
          </a:xfrm>
          <a:prstGeom prst="rect">
            <a:avLst/>
          </a:prstGeom>
        </p:spPr>
      </p:pic>
      <p:pic>
        <p:nvPicPr>
          <p:cNvPr id="3154" name="Picture 3154">
            <a:extLst>
              <a:ext uri="{FF2B5EF4-FFF2-40B4-BE49-F238E27FC236}">
                <a16:creationId xmlns:a16="http://schemas.microsoft.com/office/drawing/2014/main" id="{AC28CCD3-4DF5-4372-AE82-737CE97E3053}"/>
              </a:ext>
            </a:extLst>
          </p:cNvPr>
          <p:cNvPicPr>
            <a:picLocks noChangeAspect="1"/>
          </p:cNvPicPr>
          <p:nvPr/>
        </p:nvPicPr>
        <p:blipFill>
          <a:blip r:embed="rId22"/>
          <a:stretch>
            <a:fillRect/>
          </a:stretch>
        </p:blipFill>
        <p:spPr>
          <a:xfrm>
            <a:off x="5100355" y="3257977"/>
            <a:ext cx="285750" cy="314325"/>
          </a:xfrm>
          <a:prstGeom prst="rect">
            <a:avLst/>
          </a:prstGeom>
        </p:spPr>
      </p:pic>
      <p:pic>
        <p:nvPicPr>
          <p:cNvPr id="3156" name="Picture 3156">
            <a:extLst>
              <a:ext uri="{FF2B5EF4-FFF2-40B4-BE49-F238E27FC236}">
                <a16:creationId xmlns:a16="http://schemas.microsoft.com/office/drawing/2014/main" id="{709E6E0E-4E0E-4AB4-91F0-BF2E22340AB8}"/>
              </a:ext>
            </a:extLst>
          </p:cNvPr>
          <p:cNvPicPr>
            <a:picLocks noChangeAspect="1"/>
          </p:cNvPicPr>
          <p:nvPr/>
        </p:nvPicPr>
        <p:blipFill>
          <a:blip r:embed="rId10"/>
          <a:stretch>
            <a:fillRect/>
          </a:stretch>
        </p:blipFill>
        <p:spPr>
          <a:xfrm>
            <a:off x="5346960" y="3257977"/>
            <a:ext cx="285750" cy="314325"/>
          </a:xfrm>
          <a:prstGeom prst="rect">
            <a:avLst/>
          </a:prstGeom>
        </p:spPr>
      </p:pic>
      <p:pic>
        <p:nvPicPr>
          <p:cNvPr id="3158" name="Picture 3158">
            <a:extLst>
              <a:ext uri="{FF2B5EF4-FFF2-40B4-BE49-F238E27FC236}">
                <a16:creationId xmlns:a16="http://schemas.microsoft.com/office/drawing/2014/main" id="{A5FBCFDA-987B-49AD-B862-8BD2E6281647}"/>
              </a:ext>
            </a:extLst>
          </p:cNvPr>
          <p:cNvPicPr>
            <a:picLocks noChangeAspect="1"/>
          </p:cNvPicPr>
          <p:nvPr/>
        </p:nvPicPr>
        <p:blipFill>
          <a:blip r:embed="rId11"/>
          <a:stretch>
            <a:fillRect/>
          </a:stretch>
        </p:blipFill>
        <p:spPr>
          <a:xfrm>
            <a:off x="5593565" y="3257977"/>
            <a:ext cx="285750" cy="314325"/>
          </a:xfrm>
          <a:prstGeom prst="rect">
            <a:avLst/>
          </a:prstGeom>
        </p:spPr>
      </p:pic>
      <p:pic>
        <p:nvPicPr>
          <p:cNvPr id="3160" name="Picture 3160">
            <a:extLst>
              <a:ext uri="{FF2B5EF4-FFF2-40B4-BE49-F238E27FC236}">
                <a16:creationId xmlns:a16="http://schemas.microsoft.com/office/drawing/2014/main" id="{0F286F06-413C-4CC8-A410-6A49E7DD263F}"/>
              </a:ext>
            </a:extLst>
          </p:cNvPr>
          <p:cNvPicPr>
            <a:picLocks noChangeAspect="1"/>
          </p:cNvPicPr>
          <p:nvPr/>
        </p:nvPicPr>
        <p:blipFill>
          <a:blip r:embed="rId16"/>
          <a:stretch>
            <a:fillRect/>
          </a:stretch>
        </p:blipFill>
        <p:spPr>
          <a:xfrm>
            <a:off x="5840170" y="3257977"/>
            <a:ext cx="285750" cy="314325"/>
          </a:xfrm>
          <a:prstGeom prst="rect">
            <a:avLst/>
          </a:prstGeom>
        </p:spPr>
      </p:pic>
      <p:pic>
        <p:nvPicPr>
          <p:cNvPr id="3162" name="Picture 3162">
            <a:extLst>
              <a:ext uri="{FF2B5EF4-FFF2-40B4-BE49-F238E27FC236}">
                <a16:creationId xmlns:a16="http://schemas.microsoft.com/office/drawing/2014/main" id="{F34ACAE1-905C-4818-A010-2E65FE9941AE}"/>
              </a:ext>
            </a:extLst>
          </p:cNvPr>
          <p:cNvPicPr>
            <a:picLocks noChangeAspect="1"/>
          </p:cNvPicPr>
          <p:nvPr/>
        </p:nvPicPr>
        <p:blipFill>
          <a:blip r:embed="rId9"/>
          <a:stretch>
            <a:fillRect/>
          </a:stretch>
        </p:blipFill>
        <p:spPr>
          <a:xfrm>
            <a:off x="6086775" y="3257977"/>
            <a:ext cx="285750" cy="314325"/>
          </a:xfrm>
          <a:prstGeom prst="rect">
            <a:avLst/>
          </a:prstGeom>
        </p:spPr>
      </p:pic>
      <p:pic>
        <p:nvPicPr>
          <p:cNvPr id="3164" name="Picture 3164">
            <a:extLst>
              <a:ext uri="{FF2B5EF4-FFF2-40B4-BE49-F238E27FC236}">
                <a16:creationId xmlns:a16="http://schemas.microsoft.com/office/drawing/2014/main" id="{A7B4CAA2-DEA3-41A4-8941-90CCAF5A3E30}"/>
              </a:ext>
            </a:extLst>
          </p:cNvPr>
          <p:cNvPicPr>
            <a:picLocks noChangeAspect="1"/>
          </p:cNvPicPr>
          <p:nvPr/>
        </p:nvPicPr>
        <p:blipFill>
          <a:blip r:embed="rId3"/>
          <a:stretch>
            <a:fillRect/>
          </a:stretch>
        </p:blipFill>
        <p:spPr>
          <a:xfrm>
            <a:off x="3017877" y="4086910"/>
            <a:ext cx="285750" cy="314325"/>
          </a:xfrm>
          <a:prstGeom prst="rect">
            <a:avLst/>
          </a:prstGeom>
        </p:spPr>
      </p:pic>
      <p:pic>
        <p:nvPicPr>
          <p:cNvPr id="3166" name="Picture 3166">
            <a:extLst>
              <a:ext uri="{FF2B5EF4-FFF2-40B4-BE49-F238E27FC236}">
                <a16:creationId xmlns:a16="http://schemas.microsoft.com/office/drawing/2014/main" id="{3B399776-0E76-4457-BC21-6683C12613E0}"/>
              </a:ext>
            </a:extLst>
          </p:cNvPr>
          <p:cNvPicPr>
            <a:picLocks noChangeAspect="1"/>
          </p:cNvPicPr>
          <p:nvPr/>
        </p:nvPicPr>
        <p:blipFill>
          <a:blip r:embed="rId6"/>
          <a:stretch>
            <a:fillRect/>
          </a:stretch>
        </p:blipFill>
        <p:spPr>
          <a:xfrm>
            <a:off x="3275671" y="4086910"/>
            <a:ext cx="285750" cy="314325"/>
          </a:xfrm>
          <a:prstGeom prst="rect">
            <a:avLst/>
          </a:prstGeom>
        </p:spPr>
      </p:pic>
      <p:pic>
        <p:nvPicPr>
          <p:cNvPr id="3168" name="Picture 3168">
            <a:extLst>
              <a:ext uri="{FF2B5EF4-FFF2-40B4-BE49-F238E27FC236}">
                <a16:creationId xmlns:a16="http://schemas.microsoft.com/office/drawing/2014/main" id="{7BA76E67-033F-4C58-BC6B-F273B4CD935C}"/>
              </a:ext>
            </a:extLst>
          </p:cNvPr>
          <p:cNvPicPr>
            <a:picLocks noChangeAspect="1"/>
          </p:cNvPicPr>
          <p:nvPr/>
        </p:nvPicPr>
        <p:blipFill>
          <a:blip r:embed="rId6"/>
          <a:stretch>
            <a:fillRect/>
          </a:stretch>
        </p:blipFill>
        <p:spPr>
          <a:xfrm>
            <a:off x="3599055" y="4086910"/>
            <a:ext cx="285750" cy="314325"/>
          </a:xfrm>
          <a:prstGeom prst="rect">
            <a:avLst/>
          </a:prstGeom>
        </p:spPr>
      </p:pic>
      <p:pic>
        <p:nvPicPr>
          <p:cNvPr id="104" name="Picture 25" descr="A close up of a logo&#10;&#10;Description generated with very high confidence">
            <a:extLst>
              <a:ext uri="{FF2B5EF4-FFF2-40B4-BE49-F238E27FC236}">
                <a16:creationId xmlns:a16="http://schemas.microsoft.com/office/drawing/2014/main" id="{228103C2-B4E2-4596-B5DF-40BBAC16C5DD}"/>
              </a:ext>
            </a:extLst>
          </p:cNvPr>
          <p:cNvPicPr>
            <a:picLocks noChangeAspect="1"/>
          </p:cNvPicPr>
          <p:nvPr/>
        </p:nvPicPr>
        <p:blipFill>
          <a:blip r:embed="rId22"/>
          <a:stretch>
            <a:fillRect/>
          </a:stretch>
        </p:blipFill>
        <p:spPr>
          <a:xfrm>
            <a:off x="4587859" y="4086910"/>
            <a:ext cx="285750" cy="314325"/>
          </a:xfrm>
          <a:prstGeom prst="rect">
            <a:avLst/>
          </a:prstGeom>
        </p:spPr>
      </p:pic>
      <p:pic>
        <p:nvPicPr>
          <p:cNvPr id="105" name="Picture 27" descr="A close up of a logo&#10;&#10;Description generated with very high confidence">
            <a:extLst>
              <a:ext uri="{FF2B5EF4-FFF2-40B4-BE49-F238E27FC236}">
                <a16:creationId xmlns:a16="http://schemas.microsoft.com/office/drawing/2014/main" id="{647B48EB-8952-4270-B4A8-74A42FABD3F3}"/>
              </a:ext>
            </a:extLst>
          </p:cNvPr>
          <p:cNvPicPr>
            <a:picLocks noChangeAspect="1"/>
          </p:cNvPicPr>
          <p:nvPr/>
        </p:nvPicPr>
        <p:blipFill>
          <a:blip r:embed="rId10"/>
          <a:stretch>
            <a:fillRect/>
          </a:stretch>
        </p:blipFill>
        <p:spPr>
          <a:xfrm>
            <a:off x="4861789" y="4086910"/>
            <a:ext cx="285750" cy="314325"/>
          </a:xfrm>
          <a:prstGeom prst="rect">
            <a:avLst/>
          </a:prstGeom>
        </p:spPr>
      </p:pic>
      <p:pic>
        <p:nvPicPr>
          <p:cNvPr id="106" name="Picture 29" descr="A close up of a logo&#10;&#10;Description generated with very high confidence">
            <a:extLst>
              <a:ext uri="{FF2B5EF4-FFF2-40B4-BE49-F238E27FC236}">
                <a16:creationId xmlns:a16="http://schemas.microsoft.com/office/drawing/2014/main" id="{3C677CCA-874E-470A-B2A8-AEF9E4E72070}"/>
              </a:ext>
            </a:extLst>
          </p:cNvPr>
          <p:cNvPicPr>
            <a:picLocks noChangeAspect="1"/>
          </p:cNvPicPr>
          <p:nvPr/>
        </p:nvPicPr>
        <p:blipFill>
          <a:blip r:embed="rId7"/>
          <a:stretch>
            <a:fillRect/>
          </a:stretch>
        </p:blipFill>
        <p:spPr>
          <a:xfrm>
            <a:off x="5152099" y="4086910"/>
            <a:ext cx="285750" cy="314325"/>
          </a:xfrm>
          <a:prstGeom prst="rect">
            <a:avLst/>
          </a:prstGeom>
        </p:spPr>
      </p:pic>
      <p:pic>
        <p:nvPicPr>
          <p:cNvPr id="3170" name="Picture 3170">
            <a:extLst>
              <a:ext uri="{FF2B5EF4-FFF2-40B4-BE49-F238E27FC236}">
                <a16:creationId xmlns:a16="http://schemas.microsoft.com/office/drawing/2014/main" id="{A4C6FF0A-AB14-4D0A-ABDB-B84D7F9E3F6C}"/>
              </a:ext>
            </a:extLst>
          </p:cNvPr>
          <p:cNvPicPr>
            <a:picLocks noChangeAspect="1"/>
          </p:cNvPicPr>
          <p:nvPr/>
        </p:nvPicPr>
        <p:blipFill>
          <a:blip r:embed="rId16"/>
          <a:stretch>
            <a:fillRect/>
          </a:stretch>
        </p:blipFill>
        <p:spPr>
          <a:xfrm>
            <a:off x="3297757" y="4905123"/>
            <a:ext cx="285750" cy="314325"/>
          </a:xfrm>
          <a:prstGeom prst="rect">
            <a:avLst/>
          </a:prstGeom>
        </p:spPr>
      </p:pic>
      <p:pic>
        <p:nvPicPr>
          <p:cNvPr id="3172" name="Picture 3172">
            <a:extLst>
              <a:ext uri="{FF2B5EF4-FFF2-40B4-BE49-F238E27FC236}">
                <a16:creationId xmlns:a16="http://schemas.microsoft.com/office/drawing/2014/main" id="{414D12E2-9986-4E2E-B4A2-029A1B0CC942}"/>
              </a:ext>
            </a:extLst>
          </p:cNvPr>
          <p:cNvPicPr>
            <a:picLocks noChangeAspect="1"/>
          </p:cNvPicPr>
          <p:nvPr/>
        </p:nvPicPr>
        <p:blipFill>
          <a:blip r:embed="rId23"/>
          <a:stretch>
            <a:fillRect/>
          </a:stretch>
        </p:blipFill>
        <p:spPr>
          <a:xfrm>
            <a:off x="3535410" y="4905123"/>
            <a:ext cx="285750" cy="314325"/>
          </a:xfrm>
          <a:prstGeom prst="rect">
            <a:avLst/>
          </a:prstGeom>
        </p:spPr>
      </p:pic>
      <p:pic>
        <p:nvPicPr>
          <p:cNvPr id="3174" name="Picture 3174">
            <a:extLst>
              <a:ext uri="{FF2B5EF4-FFF2-40B4-BE49-F238E27FC236}">
                <a16:creationId xmlns:a16="http://schemas.microsoft.com/office/drawing/2014/main" id="{475D5D4F-9A1B-4CED-B2B9-EDFB600C8E29}"/>
              </a:ext>
            </a:extLst>
          </p:cNvPr>
          <p:cNvPicPr>
            <a:picLocks noChangeAspect="1"/>
          </p:cNvPicPr>
          <p:nvPr/>
        </p:nvPicPr>
        <p:blipFill>
          <a:blip r:embed="rId15"/>
          <a:stretch>
            <a:fillRect/>
          </a:stretch>
        </p:blipFill>
        <p:spPr>
          <a:xfrm>
            <a:off x="3773063" y="4905123"/>
            <a:ext cx="285750" cy="314325"/>
          </a:xfrm>
          <a:prstGeom prst="rect">
            <a:avLst/>
          </a:prstGeom>
        </p:spPr>
      </p:pic>
      <p:pic>
        <p:nvPicPr>
          <p:cNvPr id="3176" name="Picture 3176">
            <a:extLst>
              <a:ext uri="{FF2B5EF4-FFF2-40B4-BE49-F238E27FC236}">
                <a16:creationId xmlns:a16="http://schemas.microsoft.com/office/drawing/2014/main" id="{C9C3D00A-A080-44C9-8ABB-17EF6498E24B}"/>
              </a:ext>
            </a:extLst>
          </p:cNvPr>
          <p:cNvPicPr>
            <a:picLocks noChangeAspect="1"/>
          </p:cNvPicPr>
          <p:nvPr/>
        </p:nvPicPr>
        <p:blipFill>
          <a:blip r:embed="rId4"/>
          <a:stretch>
            <a:fillRect/>
          </a:stretch>
        </p:blipFill>
        <p:spPr>
          <a:xfrm>
            <a:off x="4010716" y="4905123"/>
            <a:ext cx="285750" cy="314325"/>
          </a:xfrm>
          <a:prstGeom prst="rect">
            <a:avLst/>
          </a:prstGeom>
        </p:spPr>
      </p:pic>
      <p:pic>
        <p:nvPicPr>
          <p:cNvPr id="3178" name="Picture 3178">
            <a:extLst>
              <a:ext uri="{FF2B5EF4-FFF2-40B4-BE49-F238E27FC236}">
                <a16:creationId xmlns:a16="http://schemas.microsoft.com/office/drawing/2014/main" id="{C0115D72-1F9D-4FC4-A94B-83F511956262}"/>
              </a:ext>
            </a:extLst>
          </p:cNvPr>
          <p:cNvPicPr>
            <a:picLocks noChangeAspect="1"/>
          </p:cNvPicPr>
          <p:nvPr/>
        </p:nvPicPr>
        <p:blipFill>
          <a:blip r:embed="rId7"/>
          <a:stretch>
            <a:fillRect/>
          </a:stretch>
        </p:blipFill>
        <p:spPr>
          <a:xfrm>
            <a:off x="4248369" y="4905123"/>
            <a:ext cx="285750" cy="314325"/>
          </a:xfrm>
          <a:prstGeom prst="rect">
            <a:avLst/>
          </a:prstGeom>
        </p:spPr>
      </p:pic>
      <p:pic>
        <p:nvPicPr>
          <p:cNvPr id="3180" name="Picture 3180">
            <a:extLst>
              <a:ext uri="{FF2B5EF4-FFF2-40B4-BE49-F238E27FC236}">
                <a16:creationId xmlns:a16="http://schemas.microsoft.com/office/drawing/2014/main" id="{7A1FE153-5572-4C4A-B44A-6D6CF015B74D}"/>
              </a:ext>
            </a:extLst>
          </p:cNvPr>
          <p:cNvPicPr>
            <a:picLocks noChangeAspect="1"/>
          </p:cNvPicPr>
          <p:nvPr/>
        </p:nvPicPr>
        <p:blipFill>
          <a:blip r:embed="rId20"/>
          <a:stretch>
            <a:fillRect/>
          </a:stretch>
        </p:blipFill>
        <p:spPr>
          <a:xfrm>
            <a:off x="4486022" y="4905123"/>
            <a:ext cx="285750" cy="314325"/>
          </a:xfrm>
          <a:prstGeom prst="rect">
            <a:avLst/>
          </a:prstGeom>
        </p:spPr>
      </p:pic>
      <p:pic>
        <p:nvPicPr>
          <p:cNvPr id="3182" name="Picture 3182">
            <a:extLst>
              <a:ext uri="{FF2B5EF4-FFF2-40B4-BE49-F238E27FC236}">
                <a16:creationId xmlns:a16="http://schemas.microsoft.com/office/drawing/2014/main" id="{88A6B22D-9918-4E00-AF74-8FDA96918441}"/>
              </a:ext>
            </a:extLst>
          </p:cNvPr>
          <p:cNvPicPr>
            <a:picLocks noChangeAspect="1"/>
          </p:cNvPicPr>
          <p:nvPr/>
        </p:nvPicPr>
        <p:blipFill>
          <a:blip r:embed="rId21"/>
          <a:stretch>
            <a:fillRect/>
          </a:stretch>
        </p:blipFill>
        <p:spPr>
          <a:xfrm>
            <a:off x="4723675" y="4905123"/>
            <a:ext cx="285750" cy="314325"/>
          </a:xfrm>
          <a:prstGeom prst="rect">
            <a:avLst/>
          </a:prstGeom>
        </p:spPr>
      </p:pic>
    </p:spTree>
    <p:extLst>
      <p:ext uri="{BB962C8B-B14F-4D97-AF65-F5344CB8AC3E}">
        <p14:creationId xmlns:p14="http://schemas.microsoft.com/office/powerpoint/2010/main" val="10738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211292"/>
            <a:ext cx="2971800" cy="2971800"/>
          </a:xfrm>
          <a:prstGeom prst="rect">
            <a:avLst/>
          </a:prstGeom>
          <a:ln>
            <a:solidFill>
              <a:schemeClr val="tx1"/>
            </a:solidFill>
          </a:ln>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276845"/>
            <a:ext cx="1323355" cy="1323355"/>
          </a:xfrm>
          <a:prstGeom prst="rect">
            <a:avLst/>
          </a:prstGeom>
          <a:ln>
            <a:solidFill>
              <a:schemeClr val="tx1"/>
            </a:solidFill>
          </a:ln>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3185988"/>
            <a:ext cx="2971800" cy="2971800"/>
          </a:xfrm>
          <a:prstGeom prst="rect">
            <a:avLst/>
          </a:prstGeom>
          <a:ln>
            <a:solidFill>
              <a:schemeClr val="tx1"/>
            </a:solidFill>
          </a:ln>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6154892"/>
            <a:ext cx="2971800" cy="2971800"/>
          </a:xfrm>
          <a:prstGeom prst="rect">
            <a:avLst/>
          </a:prstGeom>
          <a:ln>
            <a:solidFill>
              <a:schemeClr val="tx1"/>
            </a:solidFill>
          </a:ln>
        </p:spPr>
      </p:pic>
      <p:sp>
        <p:nvSpPr>
          <p:cNvPr id="15" name="TextBox 14"/>
          <p:cNvSpPr txBox="1"/>
          <p:nvPr/>
        </p:nvSpPr>
        <p:spPr>
          <a:xfrm>
            <a:off x="604313" y="663133"/>
            <a:ext cx="1276802" cy="1323439"/>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No name papers can be found here. </a:t>
            </a:r>
          </a:p>
        </p:txBody>
      </p:sp>
      <p:sp>
        <p:nvSpPr>
          <p:cNvPr id="16" name="TextBox 15"/>
          <p:cNvSpPr txBox="1"/>
          <p:nvPr/>
        </p:nvSpPr>
        <p:spPr>
          <a:xfrm>
            <a:off x="404514" y="3659328"/>
            <a:ext cx="1676399" cy="1077218"/>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Fire extinguisher is found here. </a:t>
            </a:r>
          </a:p>
        </p:txBody>
      </p:sp>
      <p:sp>
        <p:nvSpPr>
          <p:cNvPr id="18" name="TextBox 17"/>
          <p:cNvSpPr txBox="1"/>
          <p:nvPr/>
        </p:nvSpPr>
        <p:spPr>
          <a:xfrm>
            <a:off x="545401" y="6536870"/>
            <a:ext cx="1394624" cy="1323439"/>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Extra supplies can be found here. </a:t>
            </a:r>
          </a:p>
        </p:txBody>
      </p:sp>
      <p:sp>
        <p:nvSpPr>
          <p:cNvPr id="24" name="TextBox 2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2</a:t>
            </a: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1600200"/>
            <a:ext cx="1323355" cy="1323355"/>
          </a:xfrm>
          <a:prstGeom prst="rect">
            <a:avLst/>
          </a:prstGeom>
          <a:ln>
            <a:solidFill>
              <a:schemeClr val="tx1"/>
            </a:solidFill>
          </a:ln>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2936180"/>
            <a:ext cx="1323355" cy="1323355"/>
          </a:xfrm>
          <a:prstGeom prst="rect">
            <a:avLst/>
          </a:prstGeom>
          <a:ln>
            <a:solidFill>
              <a:schemeClr val="tx1"/>
            </a:solidFill>
          </a:ln>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4259535"/>
            <a:ext cx="1323355" cy="1323355"/>
          </a:xfrm>
          <a:prstGeom prst="rect">
            <a:avLst/>
          </a:prstGeom>
          <a:ln>
            <a:solidFill>
              <a:schemeClr val="tx1"/>
            </a:solidFill>
          </a:ln>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5582890"/>
            <a:ext cx="1323355" cy="1323355"/>
          </a:xfrm>
          <a:prstGeom prst="rect">
            <a:avLst/>
          </a:prstGeom>
          <a:ln>
            <a:solidFill>
              <a:schemeClr val="tx1"/>
            </a:solidFill>
          </a:ln>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5444" y="273689"/>
            <a:ext cx="1323355" cy="1323355"/>
          </a:xfrm>
          <a:prstGeom prst="rect">
            <a:avLst/>
          </a:prstGeom>
          <a:ln>
            <a:solidFill>
              <a:schemeClr val="tx1"/>
            </a:solidFill>
          </a:ln>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5443" y="1600199"/>
            <a:ext cx="1323355" cy="1323355"/>
          </a:xfrm>
          <a:prstGeom prst="rect">
            <a:avLst/>
          </a:prstGeom>
          <a:ln>
            <a:solidFill>
              <a:schemeClr val="tx1"/>
            </a:solidFill>
          </a:ln>
        </p:spPr>
      </p:pic>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5444" y="2929867"/>
            <a:ext cx="1323355" cy="1323355"/>
          </a:xfrm>
          <a:prstGeom prst="rect">
            <a:avLst/>
          </a:prstGeom>
          <a:ln>
            <a:solidFill>
              <a:schemeClr val="tx1"/>
            </a:solidFill>
          </a:ln>
        </p:spPr>
      </p:pic>
      <p:sp>
        <p:nvSpPr>
          <p:cNvPr id="51" name="TextBox 50"/>
          <p:cNvSpPr txBox="1"/>
          <p:nvPr/>
        </p:nvSpPr>
        <p:spPr>
          <a:xfrm>
            <a:off x="4182620" y="559260"/>
            <a:ext cx="441146" cy="369332"/>
          </a:xfrm>
          <a:prstGeom prst="rect">
            <a:avLst/>
          </a:prstGeom>
          <a:noFill/>
        </p:spPr>
        <p:txBody>
          <a:bodyPr wrap="none" rtlCol="0">
            <a:spAutoFit/>
          </a:bodyPr>
          <a:lstStyle/>
          <a:p>
            <a:r>
              <a:rPr lang="en-US" dirty="0"/>
              <a:t>43</a:t>
            </a:r>
          </a:p>
        </p:txBody>
      </p:sp>
      <p:sp>
        <p:nvSpPr>
          <p:cNvPr id="52" name="TextBox 51"/>
          <p:cNvSpPr txBox="1"/>
          <p:nvPr/>
        </p:nvSpPr>
        <p:spPr>
          <a:xfrm>
            <a:off x="5572571" y="559260"/>
            <a:ext cx="312906" cy="369332"/>
          </a:xfrm>
          <a:prstGeom prst="rect">
            <a:avLst/>
          </a:prstGeom>
          <a:noFill/>
        </p:spPr>
        <p:txBody>
          <a:bodyPr wrap="none" rtlCol="0">
            <a:spAutoFit/>
          </a:bodyPr>
          <a:lstStyle/>
          <a:p>
            <a:r>
              <a:rPr lang="en-US" dirty="0"/>
              <a:t>7</a:t>
            </a:r>
          </a:p>
        </p:txBody>
      </p:sp>
      <p:sp>
        <p:nvSpPr>
          <p:cNvPr id="53" name="TextBox 52"/>
          <p:cNvSpPr txBox="1"/>
          <p:nvPr/>
        </p:nvSpPr>
        <p:spPr>
          <a:xfrm>
            <a:off x="4182620" y="1892545"/>
            <a:ext cx="441146" cy="369332"/>
          </a:xfrm>
          <a:prstGeom prst="rect">
            <a:avLst/>
          </a:prstGeom>
          <a:noFill/>
        </p:spPr>
        <p:txBody>
          <a:bodyPr wrap="none" rtlCol="0">
            <a:spAutoFit/>
          </a:bodyPr>
          <a:lstStyle/>
          <a:p>
            <a:r>
              <a:rPr lang="en-US" dirty="0"/>
              <a:t>13</a:t>
            </a:r>
          </a:p>
        </p:txBody>
      </p:sp>
      <p:sp>
        <p:nvSpPr>
          <p:cNvPr id="54" name="TextBox 53"/>
          <p:cNvSpPr txBox="1"/>
          <p:nvPr/>
        </p:nvSpPr>
        <p:spPr>
          <a:xfrm>
            <a:off x="5473025" y="1892545"/>
            <a:ext cx="441146" cy="369332"/>
          </a:xfrm>
          <a:prstGeom prst="rect">
            <a:avLst/>
          </a:prstGeom>
          <a:noFill/>
        </p:spPr>
        <p:txBody>
          <a:bodyPr wrap="none" rtlCol="0">
            <a:spAutoFit/>
          </a:bodyPr>
          <a:lstStyle/>
          <a:p>
            <a:r>
              <a:rPr lang="en-US" dirty="0"/>
              <a:t>51</a:t>
            </a:r>
          </a:p>
        </p:txBody>
      </p:sp>
      <p:sp>
        <p:nvSpPr>
          <p:cNvPr id="55" name="TextBox 54"/>
          <p:cNvSpPr txBox="1"/>
          <p:nvPr/>
        </p:nvSpPr>
        <p:spPr>
          <a:xfrm>
            <a:off x="4199739" y="3228525"/>
            <a:ext cx="424027" cy="369332"/>
          </a:xfrm>
          <a:prstGeom prst="rect">
            <a:avLst/>
          </a:prstGeom>
          <a:noFill/>
        </p:spPr>
        <p:txBody>
          <a:bodyPr wrap="none" rtlCol="0">
            <a:spAutoFit/>
          </a:bodyPr>
          <a:lstStyle/>
          <a:p>
            <a:r>
              <a:rPr lang="en-US" dirty="0"/>
              <a:t>11</a:t>
            </a:r>
          </a:p>
        </p:txBody>
      </p:sp>
      <p:sp>
        <p:nvSpPr>
          <p:cNvPr id="56" name="TextBox 55"/>
          <p:cNvSpPr txBox="1"/>
          <p:nvPr/>
        </p:nvSpPr>
        <p:spPr>
          <a:xfrm>
            <a:off x="5509746" y="3212803"/>
            <a:ext cx="441146" cy="369332"/>
          </a:xfrm>
          <a:prstGeom prst="rect">
            <a:avLst/>
          </a:prstGeom>
          <a:noFill/>
        </p:spPr>
        <p:txBody>
          <a:bodyPr wrap="none" rtlCol="0">
            <a:spAutoFit/>
          </a:bodyPr>
          <a:lstStyle/>
          <a:p>
            <a:r>
              <a:rPr lang="en-US" dirty="0"/>
              <a:t>38</a:t>
            </a:r>
          </a:p>
        </p:txBody>
      </p:sp>
      <p:sp>
        <p:nvSpPr>
          <p:cNvPr id="57" name="TextBox 56"/>
          <p:cNvSpPr txBox="1"/>
          <p:nvPr/>
        </p:nvSpPr>
        <p:spPr>
          <a:xfrm>
            <a:off x="4182620" y="4551880"/>
            <a:ext cx="441146" cy="369332"/>
          </a:xfrm>
          <a:prstGeom prst="rect">
            <a:avLst/>
          </a:prstGeom>
          <a:noFill/>
        </p:spPr>
        <p:txBody>
          <a:bodyPr wrap="none" rtlCol="0">
            <a:spAutoFit/>
          </a:bodyPr>
          <a:lstStyle/>
          <a:p>
            <a:r>
              <a:rPr lang="en-US" dirty="0"/>
              <a:t>21</a:t>
            </a:r>
          </a:p>
        </p:txBody>
      </p:sp>
      <p:sp>
        <p:nvSpPr>
          <p:cNvPr id="58" name="TextBox 57"/>
          <p:cNvSpPr txBox="1"/>
          <p:nvPr/>
        </p:nvSpPr>
        <p:spPr>
          <a:xfrm>
            <a:off x="4301666" y="5844755"/>
            <a:ext cx="312906" cy="369332"/>
          </a:xfrm>
          <a:prstGeom prst="rect">
            <a:avLst/>
          </a:prstGeom>
          <a:noFill/>
        </p:spPr>
        <p:txBody>
          <a:bodyPr wrap="none" rtlCol="0">
            <a:spAutoFit/>
          </a:bodyPr>
          <a:lstStyle/>
          <a:p>
            <a:r>
              <a:rPr lang="en-US" dirty="0"/>
              <a:t>5</a:t>
            </a:r>
          </a:p>
        </p:txBody>
      </p:sp>
      <p:grpSp>
        <p:nvGrpSpPr>
          <p:cNvPr id="2" name="Group 1">
            <a:extLst>
              <a:ext uri="{FF2B5EF4-FFF2-40B4-BE49-F238E27FC236}">
                <a16:creationId xmlns:a16="http://schemas.microsoft.com/office/drawing/2014/main" id="{336C56D9-5FBB-4878-9F78-34A7CB848D89}"/>
              </a:ext>
            </a:extLst>
          </p:cNvPr>
          <p:cNvGrpSpPr/>
          <p:nvPr/>
        </p:nvGrpSpPr>
        <p:grpSpPr>
          <a:xfrm>
            <a:off x="5306045" y="4267200"/>
            <a:ext cx="1323355" cy="1323355"/>
            <a:chOff x="3962089" y="6906245"/>
            <a:chExt cx="1323355" cy="1323355"/>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089" y="6906245"/>
              <a:ext cx="1323355" cy="1323355"/>
            </a:xfrm>
            <a:prstGeom prst="rect">
              <a:avLst/>
            </a:prstGeom>
            <a:ln>
              <a:solidFill>
                <a:schemeClr val="tx1"/>
              </a:solidFill>
            </a:ln>
          </p:spPr>
        </p:pic>
        <p:sp>
          <p:nvSpPr>
            <p:cNvPr id="59" name="TextBox 58"/>
            <p:cNvSpPr txBox="1"/>
            <p:nvPr/>
          </p:nvSpPr>
          <p:spPr>
            <a:xfrm>
              <a:off x="4173426" y="7198590"/>
              <a:ext cx="441146" cy="369332"/>
            </a:xfrm>
            <a:prstGeom prst="rect">
              <a:avLst/>
            </a:prstGeom>
            <a:noFill/>
          </p:spPr>
          <p:txBody>
            <a:bodyPr wrap="none" rtlCol="0">
              <a:spAutoFit/>
            </a:bodyPr>
            <a:lstStyle/>
            <a:p>
              <a:r>
                <a:rPr lang="en-US" dirty="0"/>
                <a:t>10</a:t>
              </a:r>
            </a:p>
          </p:txBody>
        </p:sp>
      </p:grpSp>
      <p:sp>
        <p:nvSpPr>
          <p:cNvPr id="60" name="TextBox 59"/>
          <p:cNvSpPr txBox="1"/>
          <p:nvPr/>
        </p:nvSpPr>
        <p:spPr>
          <a:xfrm>
            <a:off x="3263069" y="7193124"/>
            <a:ext cx="4419911" cy="2554545"/>
          </a:xfrm>
          <a:prstGeom prst="rect">
            <a:avLst/>
          </a:prstGeom>
          <a:noFill/>
        </p:spPr>
        <p:txBody>
          <a:bodyPr wrap="square" rtlCol="0">
            <a:spAutoFit/>
          </a:bodyPr>
          <a:lstStyle/>
          <a:p>
            <a:r>
              <a:rPr lang="en-US" sz="1600" dirty="0"/>
              <a:t>Students receive the larger magnifying lenses as clues. You will place a numbered smaller magnifying lens in each correct location around the room.  There is no specific number for each location.  </a:t>
            </a:r>
            <a:r>
              <a:rPr lang="en-US" sz="1600" b="1" dirty="0"/>
              <a:t>The answer to the clue is the sum of all of the numbers that you’ve hidden. If you add additional locations, take one small magnifying lens away and replace it with smaller lenses that add up to the same number.</a:t>
            </a:r>
          </a:p>
        </p:txBody>
      </p:sp>
    </p:spTree>
    <p:extLst>
      <p:ext uri="{BB962C8B-B14F-4D97-AF65-F5344CB8AC3E}">
        <p14:creationId xmlns:p14="http://schemas.microsoft.com/office/powerpoint/2010/main" val="210951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211292"/>
            <a:ext cx="2971800" cy="2971800"/>
          </a:xfrm>
          <a:prstGeom prst="rect">
            <a:avLst/>
          </a:prstGeom>
          <a:ln>
            <a:solidFill>
              <a:schemeClr val="tx1"/>
            </a:solidFill>
          </a:ln>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211292"/>
            <a:ext cx="2971800" cy="2971800"/>
          </a:xfrm>
          <a:prstGeom prst="rect">
            <a:avLst/>
          </a:prstGeom>
          <a:ln>
            <a:solidFill>
              <a:schemeClr val="tx1"/>
            </a:solidFill>
          </a:ln>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3185988"/>
            <a:ext cx="2971800" cy="2971800"/>
          </a:xfrm>
          <a:prstGeom prst="rect">
            <a:avLst/>
          </a:prstGeom>
          <a:ln>
            <a:solidFill>
              <a:schemeClr val="tx1"/>
            </a:solidFill>
          </a:ln>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3183092"/>
            <a:ext cx="2971800" cy="2971800"/>
          </a:xfrm>
          <a:prstGeom prst="rect">
            <a:avLst/>
          </a:prstGeom>
          <a:ln>
            <a:solidFill>
              <a:schemeClr val="tx1"/>
            </a:solidFill>
          </a:ln>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6154892"/>
            <a:ext cx="2971800" cy="2971800"/>
          </a:xfrm>
          <a:prstGeom prst="rect">
            <a:avLst/>
          </a:prstGeom>
          <a:ln>
            <a:solidFill>
              <a:schemeClr val="tx1"/>
            </a:solidFill>
          </a:ln>
        </p:spPr>
      </p:pic>
      <p:sp>
        <p:nvSpPr>
          <p:cNvPr id="24" name="TextBox 2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2</a:t>
            </a:r>
          </a:p>
        </p:txBody>
      </p:sp>
      <p:sp>
        <p:nvSpPr>
          <p:cNvPr id="35" name="TextBox 34"/>
          <p:cNvSpPr txBox="1"/>
          <p:nvPr/>
        </p:nvSpPr>
        <p:spPr>
          <a:xfrm>
            <a:off x="533757" y="762000"/>
            <a:ext cx="1423916" cy="1077218"/>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Homework can be turned in here.</a:t>
            </a:r>
          </a:p>
        </p:txBody>
      </p:sp>
      <p:sp>
        <p:nvSpPr>
          <p:cNvPr id="36" name="TextBox 35"/>
          <p:cNvSpPr txBox="1"/>
          <p:nvPr/>
        </p:nvSpPr>
        <p:spPr>
          <a:xfrm>
            <a:off x="3526368" y="866195"/>
            <a:ext cx="1445395" cy="830997"/>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Homework is posted here.</a:t>
            </a:r>
          </a:p>
        </p:txBody>
      </p:sp>
      <p:sp>
        <p:nvSpPr>
          <p:cNvPr id="37" name="TextBox 36"/>
          <p:cNvSpPr txBox="1"/>
          <p:nvPr/>
        </p:nvSpPr>
        <p:spPr>
          <a:xfrm>
            <a:off x="604314" y="3581400"/>
            <a:ext cx="1276802" cy="1323439"/>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Mobile phones should be stored here. </a:t>
            </a:r>
          </a:p>
        </p:txBody>
      </p:sp>
      <p:sp>
        <p:nvSpPr>
          <p:cNvPr id="38" name="TextBox 37"/>
          <p:cNvSpPr txBox="1"/>
          <p:nvPr/>
        </p:nvSpPr>
        <p:spPr>
          <a:xfrm>
            <a:off x="3463611" y="3596054"/>
            <a:ext cx="1570908" cy="1323439"/>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Upcoming tests and quizzes can be found here. </a:t>
            </a:r>
          </a:p>
        </p:txBody>
      </p:sp>
      <p:sp>
        <p:nvSpPr>
          <p:cNvPr id="39" name="TextBox 38"/>
          <p:cNvSpPr txBox="1"/>
          <p:nvPr/>
        </p:nvSpPr>
        <p:spPr>
          <a:xfrm>
            <a:off x="397311" y="6771382"/>
            <a:ext cx="1690807" cy="1077218"/>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You can find missing assignments here.</a:t>
            </a:r>
          </a:p>
        </p:txBody>
      </p:sp>
      <p:grpSp>
        <p:nvGrpSpPr>
          <p:cNvPr id="2" name="Group 1">
            <a:extLst>
              <a:ext uri="{FF2B5EF4-FFF2-40B4-BE49-F238E27FC236}">
                <a16:creationId xmlns:a16="http://schemas.microsoft.com/office/drawing/2014/main" id="{4FF946CD-C5B7-4EE6-AAC1-7E20AA37C4E2}"/>
              </a:ext>
            </a:extLst>
          </p:cNvPr>
          <p:cNvGrpSpPr/>
          <p:nvPr/>
        </p:nvGrpSpPr>
        <p:grpSpPr>
          <a:xfrm>
            <a:off x="3196878" y="6199409"/>
            <a:ext cx="2971800" cy="2971800"/>
            <a:chOff x="3196878" y="6199409"/>
            <a:chExt cx="2971800" cy="297180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6878" y="6199409"/>
              <a:ext cx="2971800" cy="2971800"/>
            </a:xfrm>
            <a:prstGeom prst="rect">
              <a:avLst/>
            </a:prstGeom>
            <a:ln>
              <a:solidFill>
                <a:schemeClr val="tx1"/>
              </a:solidFill>
            </a:ln>
          </p:spPr>
        </p:pic>
        <p:sp>
          <p:nvSpPr>
            <p:cNvPr id="40" name="TextBox 39"/>
            <p:cNvSpPr txBox="1"/>
            <p:nvPr/>
          </p:nvSpPr>
          <p:spPr>
            <a:xfrm>
              <a:off x="3435629" y="6725216"/>
              <a:ext cx="1598890" cy="584775"/>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Your bags go here.</a:t>
              </a:r>
            </a:p>
          </p:txBody>
        </p:sp>
      </p:grpSp>
    </p:spTree>
    <p:extLst>
      <p:ext uri="{BB962C8B-B14F-4D97-AF65-F5344CB8AC3E}">
        <p14:creationId xmlns:p14="http://schemas.microsoft.com/office/powerpoint/2010/main" val="226769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211292"/>
            <a:ext cx="2971800" cy="2971800"/>
          </a:xfrm>
          <a:prstGeom prst="rect">
            <a:avLst/>
          </a:prstGeom>
          <a:ln>
            <a:solidFill>
              <a:schemeClr val="tx1"/>
            </a:solidFill>
          </a:ln>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211292"/>
            <a:ext cx="2971800" cy="2971800"/>
          </a:xfrm>
          <a:prstGeom prst="rect">
            <a:avLst/>
          </a:prstGeom>
          <a:ln>
            <a:solidFill>
              <a:schemeClr val="tx1"/>
            </a:solidFill>
          </a:ln>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3185988"/>
            <a:ext cx="2971800" cy="2971800"/>
          </a:xfrm>
          <a:prstGeom prst="rect">
            <a:avLst/>
          </a:prstGeom>
          <a:ln>
            <a:solidFill>
              <a:schemeClr val="tx1"/>
            </a:solidFill>
          </a:ln>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3183092"/>
            <a:ext cx="2971800" cy="2971800"/>
          </a:xfrm>
          <a:prstGeom prst="rect">
            <a:avLst/>
          </a:prstGeom>
          <a:ln>
            <a:solidFill>
              <a:schemeClr val="tx1"/>
            </a:solidFill>
          </a:ln>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78" y="6154892"/>
            <a:ext cx="2971800" cy="2971800"/>
          </a:xfrm>
          <a:prstGeom prst="rect">
            <a:avLst/>
          </a:prstGeom>
          <a:ln>
            <a:solidFill>
              <a:schemeClr val="tx1"/>
            </a:solidFill>
          </a:ln>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6154892"/>
            <a:ext cx="2971800" cy="2971800"/>
          </a:xfrm>
          <a:prstGeom prst="rect">
            <a:avLst/>
          </a:prstGeom>
          <a:ln>
            <a:solidFill>
              <a:schemeClr val="tx1"/>
            </a:solidFill>
          </a:ln>
        </p:spPr>
      </p:pic>
      <p:sp>
        <p:nvSpPr>
          <p:cNvPr id="24" name="TextBox 2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2</a:t>
            </a:r>
          </a:p>
        </p:txBody>
      </p:sp>
      <p:sp>
        <p:nvSpPr>
          <p:cNvPr id="2" name="TextBox 1"/>
          <p:cNvSpPr txBox="1"/>
          <p:nvPr/>
        </p:nvSpPr>
        <p:spPr>
          <a:xfrm>
            <a:off x="712758" y="9237933"/>
            <a:ext cx="4968240" cy="646331"/>
          </a:xfrm>
          <a:prstGeom prst="rect">
            <a:avLst/>
          </a:prstGeom>
          <a:noFill/>
        </p:spPr>
        <p:txBody>
          <a:bodyPr wrap="square" rtlCol="0">
            <a:spAutoFit/>
          </a:bodyPr>
          <a:lstStyle/>
          <a:p>
            <a:r>
              <a:rPr lang="en-US" dirty="0"/>
              <a:t>Blank editable page: What areas of your room are important for students to know?</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0" y="296020"/>
            <a:ext cx="1323355" cy="1323355"/>
          </a:xfrm>
          <a:prstGeom prst="rect">
            <a:avLst/>
          </a:prstGeom>
          <a:ln>
            <a:solidFill>
              <a:schemeClr val="tx1"/>
            </a:solidFill>
          </a:ln>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1" y="1625925"/>
            <a:ext cx="1323355" cy="1323355"/>
          </a:xfrm>
          <a:prstGeom prst="rect">
            <a:avLst/>
          </a:prstGeom>
          <a:ln>
            <a:solidFill>
              <a:schemeClr val="tx1"/>
            </a:solidFill>
          </a:ln>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2" y="2936180"/>
            <a:ext cx="1323355" cy="1323355"/>
          </a:xfrm>
          <a:prstGeom prst="rect">
            <a:avLst/>
          </a:prstGeom>
          <a:ln>
            <a:solidFill>
              <a:schemeClr val="tx1"/>
            </a:solidFill>
          </a:ln>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2" y="4259535"/>
            <a:ext cx="1323355" cy="1323355"/>
          </a:xfrm>
          <a:prstGeom prst="rect">
            <a:avLst/>
          </a:prstGeom>
          <a:ln>
            <a:solidFill>
              <a:schemeClr val="tx1"/>
            </a:solidFill>
          </a:ln>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2" y="5582890"/>
            <a:ext cx="1323355" cy="1323355"/>
          </a:xfrm>
          <a:prstGeom prst="rect">
            <a:avLst/>
          </a:prstGeom>
          <a:ln>
            <a:solidFill>
              <a:schemeClr val="tx1"/>
            </a:solidFill>
          </a:ln>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982" y="6906245"/>
            <a:ext cx="1323355" cy="1323355"/>
          </a:xfrm>
          <a:prstGeom prst="rect">
            <a:avLst/>
          </a:prstGeom>
          <a:ln>
            <a:solidFill>
              <a:schemeClr val="tx1"/>
            </a:solidFill>
          </a:ln>
        </p:spPr>
      </p:pic>
      <p:sp>
        <p:nvSpPr>
          <p:cNvPr id="17" name="TextBox 16">
            <a:extLst>
              <a:ext uri="{FF2B5EF4-FFF2-40B4-BE49-F238E27FC236}">
                <a16:creationId xmlns:a16="http://schemas.microsoft.com/office/drawing/2014/main" id="{8F4F5652-09A9-8045-8636-DB41B7AC543E}"/>
              </a:ext>
            </a:extLst>
          </p:cNvPr>
          <p:cNvSpPr txBox="1"/>
          <p:nvPr/>
        </p:nvSpPr>
        <p:spPr>
          <a:xfrm>
            <a:off x="471854" y="1066800"/>
            <a:ext cx="1423916"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18" name="TextBox 17">
            <a:extLst>
              <a:ext uri="{FF2B5EF4-FFF2-40B4-BE49-F238E27FC236}">
                <a16:creationId xmlns:a16="http://schemas.microsoft.com/office/drawing/2014/main" id="{4C846A67-48D6-4F4D-B6F1-CEE970AC37A9}"/>
              </a:ext>
            </a:extLst>
          </p:cNvPr>
          <p:cNvSpPr txBox="1"/>
          <p:nvPr/>
        </p:nvSpPr>
        <p:spPr>
          <a:xfrm>
            <a:off x="3526367" y="1066800"/>
            <a:ext cx="1445395"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19" name="TextBox 18">
            <a:extLst>
              <a:ext uri="{FF2B5EF4-FFF2-40B4-BE49-F238E27FC236}">
                <a16:creationId xmlns:a16="http://schemas.microsoft.com/office/drawing/2014/main" id="{81FD5DAE-F1BE-464F-89A7-74C342EA88A5}"/>
              </a:ext>
            </a:extLst>
          </p:cNvPr>
          <p:cNvSpPr txBox="1"/>
          <p:nvPr/>
        </p:nvSpPr>
        <p:spPr>
          <a:xfrm>
            <a:off x="545411" y="3968859"/>
            <a:ext cx="1276802"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20" name="TextBox 19">
            <a:extLst>
              <a:ext uri="{FF2B5EF4-FFF2-40B4-BE49-F238E27FC236}">
                <a16:creationId xmlns:a16="http://schemas.microsoft.com/office/drawing/2014/main" id="{58732A3C-41E4-7E4D-8E96-D5F4CD7344AC}"/>
              </a:ext>
            </a:extLst>
          </p:cNvPr>
          <p:cNvSpPr txBox="1"/>
          <p:nvPr/>
        </p:nvSpPr>
        <p:spPr>
          <a:xfrm>
            <a:off x="3422580" y="4035704"/>
            <a:ext cx="1570908"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21" name="TextBox 20">
            <a:extLst>
              <a:ext uri="{FF2B5EF4-FFF2-40B4-BE49-F238E27FC236}">
                <a16:creationId xmlns:a16="http://schemas.microsoft.com/office/drawing/2014/main" id="{A1510720-E128-004F-8925-46FE7E3775E9}"/>
              </a:ext>
            </a:extLst>
          </p:cNvPr>
          <p:cNvSpPr txBox="1"/>
          <p:nvPr/>
        </p:nvSpPr>
        <p:spPr>
          <a:xfrm>
            <a:off x="338408" y="7016058"/>
            <a:ext cx="1690807"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22" name="TextBox 21">
            <a:extLst>
              <a:ext uri="{FF2B5EF4-FFF2-40B4-BE49-F238E27FC236}">
                <a16:creationId xmlns:a16="http://schemas.microsoft.com/office/drawing/2014/main" id="{57E0971C-DC35-E74A-8C2B-B4BA0A80A924}"/>
              </a:ext>
            </a:extLst>
          </p:cNvPr>
          <p:cNvSpPr txBox="1"/>
          <p:nvPr/>
        </p:nvSpPr>
        <p:spPr>
          <a:xfrm>
            <a:off x="3396203" y="7016058"/>
            <a:ext cx="1598890"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 Text</a:t>
            </a:r>
          </a:p>
        </p:txBody>
      </p:sp>
      <p:sp>
        <p:nvSpPr>
          <p:cNvPr id="35" name="TextBox 34">
            <a:extLst>
              <a:ext uri="{FF2B5EF4-FFF2-40B4-BE49-F238E27FC236}">
                <a16:creationId xmlns:a16="http://schemas.microsoft.com/office/drawing/2014/main" id="{81FAC185-4DBB-BB46-871C-4429945CD2B4}"/>
              </a:ext>
            </a:extLst>
          </p:cNvPr>
          <p:cNvSpPr txBox="1"/>
          <p:nvPr/>
        </p:nvSpPr>
        <p:spPr>
          <a:xfrm>
            <a:off x="6098405" y="595482"/>
            <a:ext cx="1369195"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
        <p:nvSpPr>
          <p:cNvPr id="36" name="TextBox 35">
            <a:extLst>
              <a:ext uri="{FF2B5EF4-FFF2-40B4-BE49-F238E27FC236}">
                <a16:creationId xmlns:a16="http://schemas.microsoft.com/office/drawing/2014/main" id="{A4A1992A-35A4-9D4B-8438-067DB8827363}"/>
              </a:ext>
            </a:extLst>
          </p:cNvPr>
          <p:cNvSpPr txBox="1"/>
          <p:nvPr/>
        </p:nvSpPr>
        <p:spPr>
          <a:xfrm>
            <a:off x="5947272" y="1907032"/>
            <a:ext cx="1713064"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
        <p:nvSpPr>
          <p:cNvPr id="37" name="TextBox 36">
            <a:extLst>
              <a:ext uri="{FF2B5EF4-FFF2-40B4-BE49-F238E27FC236}">
                <a16:creationId xmlns:a16="http://schemas.microsoft.com/office/drawing/2014/main" id="{E39CEC28-6613-7343-B617-82253564FBD8}"/>
              </a:ext>
            </a:extLst>
          </p:cNvPr>
          <p:cNvSpPr txBox="1"/>
          <p:nvPr/>
        </p:nvSpPr>
        <p:spPr>
          <a:xfrm>
            <a:off x="5926470" y="3199941"/>
            <a:ext cx="1713064"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
        <p:nvSpPr>
          <p:cNvPr id="38" name="TextBox 37">
            <a:extLst>
              <a:ext uri="{FF2B5EF4-FFF2-40B4-BE49-F238E27FC236}">
                <a16:creationId xmlns:a16="http://schemas.microsoft.com/office/drawing/2014/main" id="{F1962C5F-AE27-B648-9B86-6BFF0EBB322E}"/>
              </a:ext>
            </a:extLst>
          </p:cNvPr>
          <p:cNvSpPr txBox="1"/>
          <p:nvPr/>
        </p:nvSpPr>
        <p:spPr>
          <a:xfrm>
            <a:off x="5894232" y="4560637"/>
            <a:ext cx="1713064"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
        <p:nvSpPr>
          <p:cNvPr id="39" name="TextBox 38">
            <a:extLst>
              <a:ext uri="{FF2B5EF4-FFF2-40B4-BE49-F238E27FC236}">
                <a16:creationId xmlns:a16="http://schemas.microsoft.com/office/drawing/2014/main" id="{9594475C-6E61-2B46-9972-DF2289B444A8}"/>
              </a:ext>
            </a:extLst>
          </p:cNvPr>
          <p:cNvSpPr txBox="1"/>
          <p:nvPr/>
        </p:nvSpPr>
        <p:spPr>
          <a:xfrm>
            <a:off x="5914747" y="5867996"/>
            <a:ext cx="1713064"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
        <p:nvSpPr>
          <p:cNvPr id="40" name="TextBox 39">
            <a:extLst>
              <a:ext uri="{FF2B5EF4-FFF2-40B4-BE49-F238E27FC236}">
                <a16:creationId xmlns:a16="http://schemas.microsoft.com/office/drawing/2014/main" id="{967A5B20-199F-2144-99BF-D41753E0ECBD}"/>
              </a:ext>
            </a:extLst>
          </p:cNvPr>
          <p:cNvSpPr txBox="1"/>
          <p:nvPr/>
        </p:nvSpPr>
        <p:spPr>
          <a:xfrm>
            <a:off x="5958926" y="7210554"/>
            <a:ext cx="1713064" cy="338554"/>
          </a:xfrm>
          <a:prstGeom prst="rect">
            <a:avLst/>
          </a:prstGeom>
          <a:noFill/>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Edit</a:t>
            </a:r>
          </a:p>
        </p:txBody>
      </p:sp>
    </p:spTree>
    <p:extLst>
      <p:ext uri="{BB962C8B-B14F-4D97-AF65-F5344CB8AC3E}">
        <p14:creationId xmlns:p14="http://schemas.microsoft.com/office/powerpoint/2010/main" val="274166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4" descr="Image result for tornado clipart"/>
          <p:cNvSpPr>
            <a:spLocks noChangeAspect="1" noChangeArrowheads="1"/>
          </p:cNvSpPr>
          <p:nvPr/>
        </p:nvSpPr>
        <p:spPr bwMode="auto">
          <a:xfrm>
            <a:off x="155575" y="-1690688"/>
            <a:ext cx="3524250" cy="3524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p:cNvCxnSpPr/>
          <p:nvPr/>
        </p:nvCxnSpPr>
        <p:spPr>
          <a:xfrm>
            <a:off x="0" y="5333999"/>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13" y="-36731"/>
            <a:ext cx="7354888" cy="646331"/>
          </a:xfrm>
          <a:prstGeom prst="rect">
            <a:avLst/>
          </a:prstGeom>
          <a:noFill/>
        </p:spPr>
        <p:txBody>
          <a:bodyPr wrap="square" rtlCol="0">
            <a:spAutoFit/>
          </a:bodyPr>
          <a:lstStyle/>
          <a:p>
            <a:r>
              <a:rPr lang="en-US" dirty="0"/>
              <a:t>2 sets this page. Rebus reads: “Pick your answer. Use the hair dryer. Choose digit on right.”</a:t>
            </a:r>
          </a:p>
        </p:txBody>
      </p:sp>
      <p:cxnSp>
        <p:nvCxnSpPr>
          <p:cNvPr id="17" name="Straight Connector 16"/>
          <p:cNvCxnSpPr/>
          <p:nvPr/>
        </p:nvCxnSpPr>
        <p:spPr>
          <a:xfrm>
            <a:off x="0" y="609599"/>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575" y="822312"/>
            <a:ext cx="1901825" cy="3693319"/>
          </a:xfrm>
          <a:prstGeom prst="rect">
            <a:avLst/>
          </a:prstGeom>
          <a:noFill/>
        </p:spPr>
        <p:txBody>
          <a:bodyPr wrap="square" rtlCol="0">
            <a:spAutoFit/>
          </a:bodyPr>
          <a:lstStyle/>
          <a:p>
            <a:r>
              <a:rPr lang="en-US" dirty="0"/>
              <a:t>Knowing what to do in an emergency is important.  Read the options on each card and select the correct school policy.  How do you reveal the code? Guess a little deciphering is in order!</a:t>
            </a:r>
          </a:p>
        </p:txBody>
      </p:sp>
      <p:pic>
        <p:nvPicPr>
          <p:cNvPr id="3" name="Picture 2" descr="A screenshot of a cell phone&#10;&#10;Description automatically generated">
            <a:extLst>
              <a:ext uri="{FF2B5EF4-FFF2-40B4-BE49-F238E27FC236}">
                <a16:creationId xmlns:a16="http://schemas.microsoft.com/office/drawing/2014/main" id="{7BE35609-AD69-4209-BE7C-49157BEEA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464" y="822312"/>
            <a:ext cx="4806361" cy="4283087"/>
          </a:xfrm>
          <a:prstGeom prst="rect">
            <a:avLst/>
          </a:prstGeom>
        </p:spPr>
      </p:pic>
      <p:sp>
        <p:nvSpPr>
          <p:cNvPr id="13" name="TextBox 12">
            <a:extLst>
              <a:ext uri="{FF2B5EF4-FFF2-40B4-BE49-F238E27FC236}">
                <a16:creationId xmlns:a16="http://schemas.microsoft.com/office/drawing/2014/main" id="{295F1036-65EF-4858-9911-7011094EB0F7}"/>
              </a:ext>
            </a:extLst>
          </p:cNvPr>
          <p:cNvSpPr txBox="1"/>
          <p:nvPr/>
        </p:nvSpPr>
        <p:spPr>
          <a:xfrm>
            <a:off x="155575" y="5546713"/>
            <a:ext cx="1901825" cy="3693319"/>
          </a:xfrm>
          <a:prstGeom prst="rect">
            <a:avLst/>
          </a:prstGeom>
          <a:noFill/>
        </p:spPr>
        <p:txBody>
          <a:bodyPr wrap="square" rtlCol="0">
            <a:spAutoFit/>
          </a:bodyPr>
          <a:lstStyle/>
          <a:p>
            <a:r>
              <a:rPr lang="en-US" dirty="0"/>
              <a:t>Knowing what to do in an emergency is important.  Read the options on each card and select the correct school policy.  How do you reveal the code? Guess a little deciphering is in order!</a:t>
            </a:r>
          </a:p>
        </p:txBody>
      </p:sp>
      <p:pic>
        <p:nvPicPr>
          <p:cNvPr id="18" name="Picture 17" descr="A screenshot of a cell phone&#10;&#10;Description automatically generated">
            <a:extLst>
              <a:ext uri="{FF2B5EF4-FFF2-40B4-BE49-F238E27FC236}">
                <a16:creationId xmlns:a16="http://schemas.microsoft.com/office/drawing/2014/main" id="{4A3BDCF2-B3CD-4E75-90CD-AC926C980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464" y="5546713"/>
            <a:ext cx="4806361" cy="4283087"/>
          </a:xfrm>
          <a:prstGeom prst="rect">
            <a:avLst/>
          </a:prstGeom>
        </p:spPr>
      </p:pic>
    </p:spTree>
    <p:extLst>
      <p:ext uri="{BB962C8B-B14F-4D97-AF65-F5344CB8AC3E}">
        <p14:creationId xmlns:p14="http://schemas.microsoft.com/office/powerpoint/2010/main" val="27039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39786" y="321181"/>
            <a:ext cx="7425934" cy="4555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173479" y="954844"/>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Students will quietly get up, wait for the teacher’s instruction to leave, and follow the designated route out of the building.  </a:t>
            </a:r>
          </a:p>
        </p:txBody>
      </p:sp>
      <p:sp>
        <p:nvSpPr>
          <p:cNvPr id="28" name="Rectangle 27"/>
          <p:cNvSpPr/>
          <p:nvPr/>
        </p:nvSpPr>
        <p:spPr>
          <a:xfrm>
            <a:off x="1173479" y="2019858"/>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Instruction will stop. Students will move to one centralized location and updates will be given periodically. </a:t>
            </a:r>
          </a:p>
        </p:txBody>
      </p:sp>
      <p:sp>
        <p:nvSpPr>
          <p:cNvPr id="29" name="Rectangle 28"/>
          <p:cNvSpPr/>
          <p:nvPr/>
        </p:nvSpPr>
        <p:spPr>
          <a:xfrm>
            <a:off x="1173479" y="3154010"/>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Instruction continues as normal, and announcements will be made to update the situation. </a:t>
            </a:r>
          </a:p>
        </p:txBody>
      </p:sp>
      <p:sp>
        <p:nvSpPr>
          <p:cNvPr id="25" name="Rectangle 24"/>
          <p:cNvSpPr/>
          <p:nvPr/>
        </p:nvSpPr>
        <p:spPr>
          <a:xfrm>
            <a:off x="270266" y="5121781"/>
            <a:ext cx="7425934" cy="4555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3</a:t>
            </a:r>
          </a:p>
        </p:txBody>
      </p:sp>
      <p:pic>
        <p:nvPicPr>
          <p:cNvPr id="6" name="Picture 5"/>
          <p:cNvPicPr>
            <a:picLocks noChangeAspect="1"/>
          </p:cNvPicPr>
          <p:nvPr/>
        </p:nvPicPr>
        <p:blipFill>
          <a:blip r:embed="rId2"/>
          <a:stretch>
            <a:fillRect/>
          </a:stretch>
        </p:blipFill>
        <p:spPr>
          <a:xfrm>
            <a:off x="457199" y="625981"/>
            <a:ext cx="569966" cy="669090"/>
          </a:xfrm>
          <a:prstGeom prst="rect">
            <a:avLst/>
          </a:prstGeom>
        </p:spPr>
      </p:pic>
      <p:pic>
        <p:nvPicPr>
          <p:cNvPr id="9" name="Picture 8"/>
          <p:cNvPicPr>
            <a:picLocks noChangeAspect="1"/>
          </p:cNvPicPr>
          <p:nvPr/>
        </p:nvPicPr>
        <p:blipFill>
          <a:blip r:embed="rId3"/>
          <a:stretch>
            <a:fillRect/>
          </a:stretch>
        </p:blipFill>
        <p:spPr>
          <a:xfrm>
            <a:off x="485649" y="5366849"/>
            <a:ext cx="546351" cy="652925"/>
          </a:xfrm>
          <a:prstGeom prst="rect">
            <a:avLst/>
          </a:prstGeom>
        </p:spPr>
      </p:pic>
      <p:sp>
        <p:nvSpPr>
          <p:cNvPr id="10" name="AutoShape 4" descr="Image result for tornado clipart"/>
          <p:cNvSpPr>
            <a:spLocks noChangeAspect="1" noChangeArrowheads="1"/>
          </p:cNvSpPr>
          <p:nvPr/>
        </p:nvSpPr>
        <p:spPr bwMode="auto">
          <a:xfrm>
            <a:off x="155575" y="-1690688"/>
            <a:ext cx="3524250" cy="3524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270266" y="441315"/>
            <a:ext cx="312906" cy="369332"/>
          </a:xfrm>
          <a:prstGeom prst="rect">
            <a:avLst/>
          </a:prstGeom>
          <a:noFill/>
        </p:spPr>
        <p:txBody>
          <a:bodyPr wrap="none" rtlCol="0">
            <a:spAutoFit/>
          </a:bodyPr>
          <a:lstStyle/>
          <a:p>
            <a:r>
              <a:rPr lang="en-US" dirty="0"/>
              <a:t>1</a:t>
            </a:r>
          </a:p>
        </p:txBody>
      </p:sp>
      <p:sp>
        <p:nvSpPr>
          <p:cNvPr id="7" name="TextBox 6"/>
          <p:cNvSpPr txBox="1"/>
          <p:nvPr/>
        </p:nvSpPr>
        <p:spPr>
          <a:xfrm>
            <a:off x="307974" y="5121781"/>
            <a:ext cx="312906" cy="369332"/>
          </a:xfrm>
          <a:prstGeom prst="rect">
            <a:avLst/>
          </a:prstGeom>
          <a:noFill/>
        </p:spPr>
        <p:txBody>
          <a:bodyPr wrap="none" rtlCol="0">
            <a:spAutoFit/>
          </a:bodyPr>
          <a:lstStyle/>
          <a:p>
            <a:r>
              <a:rPr lang="en-US" dirty="0"/>
              <a:t>2</a:t>
            </a:r>
          </a:p>
        </p:txBody>
      </p:sp>
      <p:sp>
        <p:nvSpPr>
          <p:cNvPr id="8" name="TextBox 7"/>
          <p:cNvSpPr txBox="1"/>
          <p:nvPr/>
        </p:nvSpPr>
        <p:spPr>
          <a:xfrm>
            <a:off x="2348966" y="443015"/>
            <a:ext cx="2714205"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Fire Drill Procedure</a:t>
            </a:r>
          </a:p>
        </p:txBody>
      </p:sp>
      <p:sp>
        <p:nvSpPr>
          <p:cNvPr id="14" name="Oval 13"/>
          <p:cNvSpPr/>
          <p:nvPr/>
        </p:nvSpPr>
        <p:spPr>
          <a:xfrm>
            <a:off x="6398894" y="875179"/>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8   9</a:t>
            </a:r>
          </a:p>
        </p:txBody>
      </p:sp>
      <p:sp>
        <p:nvSpPr>
          <p:cNvPr id="15" name="Oval 14"/>
          <p:cNvSpPr/>
          <p:nvPr/>
        </p:nvSpPr>
        <p:spPr>
          <a:xfrm>
            <a:off x="6429374" y="1940193"/>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6   7</a:t>
            </a:r>
          </a:p>
        </p:txBody>
      </p:sp>
      <p:sp>
        <p:nvSpPr>
          <p:cNvPr id="16" name="Oval 15"/>
          <p:cNvSpPr/>
          <p:nvPr/>
        </p:nvSpPr>
        <p:spPr>
          <a:xfrm>
            <a:off x="6429374" y="3020447"/>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3   4</a:t>
            </a:r>
          </a:p>
        </p:txBody>
      </p:sp>
      <p:sp>
        <p:nvSpPr>
          <p:cNvPr id="17" name="Oval 16"/>
          <p:cNvSpPr/>
          <p:nvPr/>
        </p:nvSpPr>
        <p:spPr>
          <a:xfrm>
            <a:off x="6370319" y="5693312"/>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0   1</a:t>
            </a:r>
          </a:p>
        </p:txBody>
      </p:sp>
      <p:sp>
        <p:nvSpPr>
          <p:cNvPr id="18" name="Oval 17"/>
          <p:cNvSpPr/>
          <p:nvPr/>
        </p:nvSpPr>
        <p:spPr>
          <a:xfrm>
            <a:off x="6400799" y="6758326"/>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4   5</a:t>
            </a:r>
          </a:p>
        </p:txBody>
      </p:sp>
      <p:sp>
        <p:nvSpPr>
          <p:cNvPr id="19" name="Oval 18"/>
          <p:cNvSpPr/>
          <p:nvPr/>
        </p:nvSpPr>
        <p:spPr>
          <a:xfrm>
            <a:off x="6400799" y="7838580"/>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Verdana" panose="020B0604030504040204" pitchFamily="34" charset="0"/>
                <a:ea typeface="Verdana" panose="020B0604030504040204" pitchFamily="34" charset="0"/>
                <a:cs typeface="Verdana" panose="020B0604030504040204" pitchFamily="34" charset="0"/>
              </a:rPr>
              <a:t>2   3</a:t>
            </a:r>
          </a:p>
        </p:txBody>
      </p:sp>
      <p:sp>
        <p:nvSpPr>
          <p:cNvPr id="20" name="TextBox 19"/>
          <p:cNvSpPr txBox="1"/>
          <p:nvPr/>
        </p:nvSpPr>
        <p:spPr>
          <a:xfrm>
            <a:off x="2199886" y="5285009"/>
            <a:ext cx="3012363"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Lock Down Procedure</a:t>
            </a:r>
          </a:p>
        </p:txBody>
      </p:sp>
      <p:sp>
        <p:nvSpPr>
          <p:cNvPr id="22" name="Rectangle 21"/>
          <p:cNvSpPr/>
          <p:nvPr/>
        </p:nvSpPr>
        <p:spPr>
          <a:xfrm>
            <a:off x="1203959" y="5755444"/>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Students will run to the nearest exit to get out of the building.</a:t>
            </a:r>
          </a:p>
        </p:txBody>
      </p:sp>
      <p:sp>
        <p:nvSpPr>
          <p:cNvPr id="23" name="Rectangle 22"/>
          <p:cNvSpPr/>
          <p:nvPr/>
        </p:nvSpPr>
        <p:spPr>
          <a:xfrm>
            <a:off x="1203959" y="6820458"/>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Instruction continues as normal, but the doors should remain locked and all windows closed.  Announcements will be made to update the situation. </a:t>
            </a:r>
          </a:p>
        </p:txBody>
      </p:sp>
      <p:sp>
        <p:nvSpPr>
          <p:cNvPr id="24" name="Rectangle 23"/>
          <p:cNvSpPr/>
          <p:nvPr/>
        </p:nvSpPr>
        <p:spPr>
          <a:xfrm>
            <a:off x="1203959" y="7954610"/>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Students will quietly get up and move to a designated area within the classroom.  Students will remain silent until released by the teacher. </a:t>
            </a:r>
          </a:p>
        </p:txBody>
      </p:sp>
    </p:spTree>
    <p:extLst>
      <p:ext uri="{BB962C8B-B14F-4D97-AF65-F5344CB8AC3E}">
        <p14:creationId xmlns:p14="http://schemas.microsoft.com/office/powerpoint/2010/main" val="260253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94067" y="92581"/>
            <a:ext cx="7425934" cy="4555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127760" y="726244"/>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Instruction continues as normal, and announcements will be made to update the situation. </a:t>
            </a:r>
          </a:p>
        </p:txBody>
      </p:sp>
      <p:sp>
        <p:nvSpPr>
          <p:cNvPr id="22" name="Rectangle 21"/>
          <p:cNvSpPr/>
          <p:nvPr/>
        </p:nvSpPr>
        <p:spPr>
          <a:xfrm>
            <a:off x="1127760" y="1791258"/>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Students will quietly move to the designated area as instructed by the teacher.  </a:t>
            </a:r>
          </a:p>
        </p:txBody>
      </p:sp>
      <p:sp>
        <p:nvSpPr>
          <p:cNvPr id="23" name="Rectangle 22"/>
          <p:cNvSpPr/>
          <p:nvPr/>
        </p:nvSpPr>
        <p:spPr>
          <a:xfrm>
            <a:off x="1127760" y="2925410"/>
            <a:ext cx="5120640" cy="910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latin typeface="Verdana" panose="020B0604030504040204" pitchFamily="34" charset="0"/>
                <a:ea typeface="Verdana" panose="020B0604030504040204" pitchFamily="34" charset="0"/>
                <a:cs typeface="Verdana" panose="020B0604030504040204" pitchFamily="34" charset="0"/>
              </a:rPr>
              <a:t>Instruction will stop, and students will move closest to the windows. Updates will be given periodically. </a:t>
            </a:r>
          </a:p>
        </p:txBody>
      </p:sp>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3</a:t>
            </a:r>
          </a:p>
        </p:txBody>
      </p:sp>
      <p:sp>
        <p:nvSpPr>
          <p:cNvPr id="10" name="AutoShape 4" descr="Image result for tornado clipart"/>
          <p:cNvSpPr>
            <a:spLocks noChangeAspect="1" noChangeArrowheads="1"/>
          </p:cNvSpPr>
          <p:nvPr/>
        </p:nvSpPr>
        <p:spPr bwMode="auto">
          <a:xfrm>
            <a:off x="155575" y="-1690688"/>
            <a:ext cx="3524250" cy="3524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370552" y="320040"/>
            <a:ext cx="653257" cy="653257"/>
          </a:xfrm>
          <a:prstGeom prst="rect">
            <a:avLst/>
          </a:prstGeom>
        </p:spPr>
      </p:pic>
      <p:sp>
        <p:nvSpPr>
          <p:cNvPr id="5" name="TextBox 4"/>
          <p:cNvSpPr txBox="1"/>
          <p:nvPr/>
        </p:nvSpPr>
        <p:spPr>
          <a:xfrm>
            <a:off x="152400" y="72070"/>
            <a:ext cx="312906" cy="369332"/>
          </a:xfrm>
          <a:prstGeom prst="rect">
            <a:avLst/>
          </a:prstGeom>
          <a:noFill/>
        </p:spPr>
        <p:txBody>
          <a:bodyPr wrap="none" rtlCol="0">
            <a:spAutoFit/>
          </a:bodyPr>
          <a:lstStyle/>
          <a:p>
            <a:r>
              <a:rPr lang="en-US" dirty="0"/>
              <a:t>3</a:t>
            </a:r>
          </a:p>
        </p:txBody>
      </p:sp>
      <p:sp>
        <p:nvSpPr>
          <p:cNvPr id="13" name="Oval 12"/>
          <p:cNvSpPr/>
          <p:nvPr/>
        </p:nvSpPr>
        <p:spPr>
          <a:xfrm>
            <a:off x="6392128" y="721638"/>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3   4</a:t>
            </a:r>
          </a:p>
        </p:txBody>
      </p:sp>
      <p:sp>
        <p:nvSpPr>
          <p:cNvPr id="14" name="Oval 13"/>
          <p:cNvSpPr/>
          <p:nvPr/>
        </p:nvSpPr>
        <p:spPr>
          <a:xfrm>
            <a:off x="6422608" y="1786652"/>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6   7</a:t>
            </a:r>
          </a:p>
        </p:txBody>
      </p:sp>
      <p:sp>
        <p:nvSpPr>
          <p:cNvPr id="15" name="Oval 14"/>
          <p:cNvSpPr/>
          <p:nvPr/>
        </p:nvSpPr>
        <p:spPr>
          <a:xfrm>
            <a:off x="6422608" y="2866906"/>
            <a:ext cx="1114425" cy="1034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1   2</a:t>
            </a:r>
          </a:p>
        </p:txBody>
      </p:sp>
      <p:sp>
        <p:nvSpPr>
          <p:cNvPr id="19" name="TextBox 18"/>
          <p:cNvSpPr txBox="1"/>
          <p:nvPr/>
        </p:nvSpPr>
        <p:spPr>
          <a:xfrm>
            <a:off x="1805709" y="224747"/>
            <a:ext cx="3117200" cy="369332"/>
          </a:xfrm>
          <a:prstGeom prst="rect">
            <a:avLst/>
          </a:prstGeom>
          <a:noFill/>
        </p:spPr>
        <p:txBody>
          <a:bodyPr wrap="none" rtlCol="0">
            <a:spAutoFit/>
          </a:bodyPr>
          <a:lstStyle/>
          <a:p>
            <a:r>
              <a:rPr lang="en-US" b="1" dirty="0"/>
              <a:t>Severe Weather Procedure</a:t>
            </a:r>
          </a:p>
        </p:txBody>
      </p:sp>
    </p:spTree>
    <p:extLst>
      <p:ext uri="{BB962C8B-B14F-4D97-AF65-F5344CB8AC3E}">
        <p14:creationId xmlns:p14="http://schemas.microsoft.com/office/powerpoint/2010/main" val="140392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24" y="674362"/>
            <a:ext cx="2925603" cy="2528309"/>
          </a:xfrm>
        </p:spPr>
        <p:txBody>
          <a:bodyPr>
            <a:noAutofit/>
          </a:bodyPr>
          <a:lstStyle/>
          <a:p>
            <a:r>
              <a:rPr lang="en-US" sz="2400" dirty="0"/>
              <a:t>You can print and cut apart these popsicle sticks or use actual wooden sticks and write the clue on with a sharpie. Include the shape.</a:t>
            </a:r>
          </a:p>
        </p:txBody>
      </p:sp>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4</a:t>
            </a:r>
          </a:p>
        </p:txBody>
      </p:sp>
      <p:pic>
        <p:nvPicPr>
          <p:cNvPr id="5" name="Picture 4"/>
          <p:cNvPicPr>
            <a:picLocks noChangeAspect="1"/>
          </p:cNvPicPr>
          <p:nvPr/>
        </p:nvPicPr>
        <p:blipFill>
          <a:blip r:embed="rId2"/>
          <a:stretch>
            <a:fillRect/>
          </a:stretch>
        </p:blipFill>
        <p:spPr>
          <a:xfrm>
            <a:off x="228600" y="3993930"/>
            <a:ext cx="1066800" cy="5683470"/>
          </a:xfrm>
          <a:prstGeom prst="rect">
            <a:avLst/>
          </a:prstGeom>
        </p:spPr>
      </p:pic>
      <p:pic>
        <p:nvPicPr>
          <p:cNvPr id="7" name="Picture 6"/>
          <p:cNvPicPr>
            <a:picLocks noChangeAspect="1"/>
          </p:cNvPicPr>
          <p:nvPr/>
        </p:nvPicPr>
        <p:blipFill>
          <a:blip r:embed="rId2"/>
          <a:stretch>
            <a:fillRect/>
          </a:stretch>
        </p:blipFill>
        <p:spPr>
          <a:xfrm>
            <a:off x="1066800" y="3993930"/>
            <a:ext cx="1066800" cy="5683470"/>
          </a:xfrm>
          <a:prstGeom prst="rect">
            <a:avLst/>
          </a:prstGeom>
        </p:spPr>
      </p:pic>
      <p:pic>
        <p:nvPicPr>
          <p:cNvPr id="8" name="Picture 7"/>
          <p:cNvPicPr>
            <a:picLocks noChangeAspect="1"/>
          </p:cNvPicPr>
          <p:nvPr/>
        </p:nvPicPr>
        <p:blipFill>
          <a:blip r:embed="rId2"/>
          <a:stretch>
            <a:fillRect/>
          </a:stretch>
        </p:blipFill>
        <p:spPr>
          <a:xfrm>
            <a:off x="1905000" y="3993930"/>
            <a:ext cx="1066800" cy="5683470"/>
          </a:xfrm>
          <a:prstGeom prst="rect">
            <a:avLst/>
          </a:prstGeom>
        </p:spPr>
      </p:pic>
      <p:pic>
        <p:nvPicPr>
          <p:cNvPr id="9" name="Picture 8"/>
          <p:cNvPicPr>
            <a:picLocks noChangeAspect="1"/>
          </p:cNvPicPr>
          <p:nvPr/>
        </p:nvPicPr>
        <p:blipFill>
          <a:blip r:embed="rId2"/>
          <a:stretch>
            <a:fillRect/>
          </a:stretch>
        </p:blipFill>
        <p:spPr>
          <a:xfrm>
            <a:off x="2743200" y="3978690"/>
            <a:ext cx="1066800" cy="5683470"/>
          </a:xfrm>
          <a:prstGeom prst="rect">
            <a:avLst/>
          </a:prstGeom>
        </p:spPr>
      </p:pic>
      <p:pic>
        <p:nvPicPr>
          <p:cNvPr id="10" name="Picture 9"/>
          <p:cNvPicPr>
            <a:picLocks noChangeAspect="1"/>
          </p:cNvPicPr>
          <p:nvPr/>
        </p:nvPicPr>
        <p:blipFill>
          <a:blip r:embed="rId2"/>
          <a:stretch>
            <a:fillRect/>
          </a:stretch>
        </p:blipFill>
        <p:spPr>
          <a:xfrm>
            <a:off x="3581400" y="3993930"/>
            <a:ext cx="1066800" cy="5683470"/>
          </a:xfrm>
          <a:prstGeom prst="rect">
            <a:avLst/>
          </a:prstGeom>
        </p:spPr>
      </p:pic>
      <p:pic>
        <p:nvPicPr>
          <p:cNvPr id="11" name="Picture 10"/>
          <p:cNvPicPr>
            <a:picLocks noChangeAspect="1"/>
          </p:cNvPicPr>
          <p:nvPr/>
        </p:nvPicPr>
        <p:blipFill>
          <a:blip r:embed="rId2"/>
          <a:stretch>
            <a:fillRect/>
          </a:stretch>
        </p:blipFill>
        <p:spPr>
          <a:xfrm>
            <a:off x="4419600" y="3993930"/>
            <a:ext cx="1066800" cy="5683470"/>
          </a:xfrm>
          <a:prstGeom prst="rect">
            <a:avLst/>
          </a:prstGeom>
        </p:spPr>
      </p:pic>
      <p:pic>
        <p:nvPicPr>
          <p:cNvPr id="12" name="Picture 11"/>
          <p:cNvPicPr>
            <a:picLocks noChangeAspect="1"/>
          </p:cNvPicPr>
          <p:nvPr/>
        </p:nvPicPr>
        <p:blipFill>
          <a:blip r:embed="rId2"/>
          <a:stretch>
            <a:fillRect/>
          </a:stretch>
        </p:blipFill>
        <p:spPr>
          <a:xfrm>
            <a:off x="5257800" y="3993930"/>
            <a:ext cx="1066800" cy="5683470"/>
          </a:xfrm>
          <a:prstGeom prst="rect">
            <a:avLst/>
          </a:prstGeom>
        </p:spPr>
      </p:pic>
      <p:pic>
        <p:nvPicPr>
          <p:cNvPr id="13" name="Picture 12"/>
          <p:cNvPicPr>
            <a:picLocks noChangeAspect="1"/>
          </p:cNvPicPr>
          <p:nvPr/>
        </p:nvPicPr>
        <p:blipFill>
          <a:blip r:embed="rId2"/>
          <a:stretch>
            <a:fillRect/>
          </a:stretch>
        </p:blipFill>
        <p:spPr>
          <a:xfrm>
            <a:off x="6096000" y="3978690"/>
            <a:ext cx="1066800" cy="5683470"/>
          </a:xfrm>
          <a:prstGeom prst="rect">
            <a:avLst/>
          </a:prstGeom>
        </p:spPr>
      </p:pic>
      <p:pic>
        <p:nvPicPr>
          <p:cNvPr id="16" name="Picture 15"/>
          <p:cNvPicPr>
            <a:picLocks noChangeAspect="1"/>
          </p:cNvPicPr>
          <p:nvPr/>
        </p:nvPicPr>
        <p:blipFill>
          <a:blip r:embed="rId3"/>
          <a:stretch>
            <a:fillRect/>
          </a:stretch>
        </p:blipFill>
        <p:spPr>
          <a:xfrm>
            <a:off x="3825240" y="38536"/>
            <a:ext cx="3505689" cy="3810532"/>
          </a:xfrm>
          <a:prstGeom prst="rect">
            <a:avLst/>
          </a:prstGeom>
        </p:spPr>
      </p:pic>
      <p:sp>
        <p:nvSpPr>
          <p:cNvPr id="17" name="Flowchart: Delay 16"/>
          <p:cNvSpPr/>
          <p:nvPr/>
        </p:nvSpPr>
        <p:spPr>
          <a:xfrm>
            <a:off x="6690116" y="9148243"/>
            <a:ext cx="152400" cy="239166"/>
          </a:xfrm>
          <a:prstGeom prst="flowChartDelay">
            <a:avLst/>
          </a:prstGeom>
          <a:solidFill>
            <a:srgbClr val="E19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lay 17"/>
          <p:cNvSpPr/>
          <p:nvPr/>
        </p:nvSpPr>
        <p:spPr>
          <a:xfrm>
            <a:off x="4953000" y="9148242"/>
            <a:ext cx="152400" cy="224357"/>
          </a:xfrm>
          <a:prstGeom prst="flowChartDelay">
            <a:avLst/>
          </a:prstGeom>
          <a:solidFill>
            <a:srgbClr val="EA8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86000" y="9220200"/>
            <a:ext cx="381000" cy="152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238500" y="8839200"/>
            <a:ext cx="1143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4038600" y="9067800"/>
            <a:ext cx="304800" cy="30480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1319173" y="9105900"/>
            <a:ext cx="562053" cy="371527"/>
          </a:xfrm>
          <a:prstGeom prst="rect">
            <a:avLst/>
          </a:prstGeom>
        </p:spPr>
      </p:pic>
      <p:pic>
        <p:nvPicPr>
          <p:cNvPr id="25" name="Picture 24"/>
          <p:cNvPicPr>
            <a:picLocks noChangeAspect="1"/>
          </p:cNvPicPr>
          <p:nvPr/>
        </p:nvPicPr>
        <p:blipFill>
          <a:blip r:embed="rId5"/>
          <a:stretch>
            <a:fillRect/>
          </a:stretch>
        </p:blipFill>
        <p:spPr>
          <a:xfrm>
            <a:off x="6437679" y="8858683"/>
            <a:ext cx="352474" cy="399104"/>
          </a:xfrm>
          <a:prstGeom prst="rect">
            <a:avLst/>
          </a:prstGeom>
        </p:spPr>
      </p:pic>
      <p:pic>
        <p:nvPicPr>
          <p:cNvPr id="26" name="Picture 25"/>
          <p:cNvPicPr>
            <a:picLocks noChangeAspect="1"/>
          </p:cNvPicPr>
          <p:nvPr/>
        </p:nvPicPr>
        <p:blipFill>
          <a:blip r:embed="rId6"/>
          <a:stretch>
            <a:fillRect/>
          </a:stretch>
        </p:blipFill>
        <p:spPr>
          <a:xfrm>
            <a:off x="5578084" y="9148243"/>
            <a:ext cx="523948" cy="371527"/>
          </a:xfrm>
          <a:prstGeom prst="rect">
            <a:avLst/>
          </a:prstGeom>
        </p:spPr>
      </p:pic>
      <p:pic>
        <p:nvPicPr>
          <p:cNvPr id="27" name="Picture 26"/>
          <p:cNvPicPr>
            <a:picLocks noChangeAspect="1"/>
          </p:cNvPicPr>
          <p:nvPr/>
        </p:nvPicPr>
        <p:blipFill>
          <a:blip r:embed="rId7"/>
          <a:stretch>
            <a:fillRect/>
          </a:stretch>
        </p:blipFill>
        <p:spPr>
          <a:xfrm rot="5400000">
            <a:off x="545756" y="9178723"/>
            <a:ext cx="432487" cy="371527"/>
          </a:xfrm>
          <a:prstGeom prst="rect">
            <a:avLst/>
          </a:prstGeom>
        </p:spPr>
      </p:pic>
      <p:sp>
        <p:nvSpPr>
          <p:cNvPr id="28" name="TextBox 27"/>
          <p:cNvSpPr txBox="1"/>
          <p:nvPr/>
        </p:nvSpPr>
        <p:spPr>
          <a:xfrm>
            <a:off x="576236" y="4666289"/>
            <a:ext cx="6386428" cy="4154984"/>
          </a:xfrm>
          <a:prstGeom prst="rect">
            <a:avLst/>
          </a:prstGeom>
          <a:noFill/>
        </p:spPr>
        <p:txBody>
          <a:bodyPr wrap="none" rtlCol="0">
            <a:spAutoFit/>
          </a:bodyPr>
          <a:lstStyle/>
          <a:p>
            <a:r>
              <a:rPr lang="en-US" sz="2400" b="1" dirty="0"/>
              <a:t>U        S       E                  Y       O       U        R</a:t>
            </a:r>
          </a:p>
          <a:p>
            <a:endParaRPr lang="en-US" sz="2400" b="1" dirty="0"/>
          </a:p>
          <a:p>
            <a:r>
              <a:rPr lang="en-US" sz="2400" b="1" dirty="0"/>
              <a:t>S        Y        L        </a:t>
            </a:r>
            <a:r>
              <a:rPr lang="en-US" sz="2400" b="1" dirty="0" err="1"/>
              <a:t>L</a:t>
            </a:r>
            <a:r>
              <a:rPr lang="en-US" sz="2400" b="1" dirty="0"/>
              <a:t>        A       B       U        S</a:t>
            </a:r>
          </a:p>
          <a:p>
            <a:endParaRPr lang="en-US" sz="2400" b="1" dirty="0"/>
          </a:p>
          <a:p>
            <a:r>
              <a:rPr lang="en-US" sz="2400" b="1" dirty="0"/>
              <a:t>T        O                  F        I        N       D      </a:t>
            </a:r>
          </a:p>
          <a:p>
            <a:endParaRPr lang="en-US" sz="2400" b="1" dirty="0"/>
          </a:p>
          <a:p>
            <a:r>
              <a:rPr lang="en-US" sz="2400" b="1" dirty="0"/>
              <a:t>T        H       E                   I        N       F        O</a:t>
            </a:r>
          </a:p>
          <a:p>
            <a:endParaRPr lang="en-US" sz="2400" b="1" dirty="0"/>
          </a:p>
          <a:p>
            <a:r>
              <a:rPr lang="en-US" sz="2400" b="1" dirty="0"/>
              <a:t>S        H       O       W                 T       H       E</a:t>
            </a:r>
          </a:p>
          <a:p>
            <a:endParaRPr lang="en-US" sz="2400" b="1" dirty="0"/>
          </a:p>
          <a:p>
            <a:r>
              <a:rPr lang="en-US" sz="2400" b="1" dirty="0"/>
              <a:t>T        E       A        C        H       E       R</a:t>
            </a:r>
          </a:p>
        </p:txBody>
      </p:sp>
      <p:sp>
        <p:nvSpPr>
          <p:cNvPr id="3" name="Rectangle 2">
            <a:extLst>
              <a:ext uri="{FF2B5EF4-FFF2-40B4-BE49-F238E27FC236}">
                <a16:creationId xmlns:a16="http://schemas.microsoft.com/office/drawing/2014/main" id="{092045E6-2391-45F9-8344-549E03DEE1E1}"/>
              </a:ext>
            </a:extLst>
          </p:cNvPr>
          <p:cNvSpPr/>
          <p:nvPr/>
        </p:nvSpPr>
        <p:spPr>
          <a:xfrm>
            <a:off x="3581400" y="38536"/>
            <a:ext cx="3962400" cy="370464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40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4" name="TextBox 13"/>
          <p:cNvSpPr txBox="1"/>
          <p:nvPr/>
        </p:nvSpPr>
        <p:spPr>
          <a:xfrm>
            <a:off x="324853" y="749951"/>
            <a:ext cx="7093473" cy="2954655"/>
          </a:xfrm>
          <a:prstGeom prst="rect">
            <a:avLst/>
          </a:prstGeom>
          <a:noFill/>
        </p:spPr>
        <p:txBody>
          <a:bodyPr wrap="square" rtlCol="0">
            <a:spAutoFit/>
          </a:bodyPr>
          <a:lstStyle/>
          <a:p>
            <a:r>
              <a:rPr lang="en-US" sz="1400" b="1" dirty="0">
                <a:latin typeface="Verdana" charset="0"/>
                <a:ea typeface="Verdana" charset="0"/>
                <a:cs typeface="Verdana" charset="0"/>
              </a:rPr>
              <a:t>Digital Lock Directions:</a:t>
            </a:r>
          </a:p>
          <a:p>
            <a:endParaRPr lang="en-US" sz="1400" b="1" dirty="0">
              <a:latin typeface="Verdana" charset="0"/>
              <a:ea typeface="Verdana" charset="0"/>
              <a:cs typeface="Verdana" charset="0"/>
              <a:hlinkClick r:id="rId4"/>
            </a:endParaRPr>
          </a:p>
          <a:p>
            <a:r>
              <a:rPr lang="en-US" sz="1400" dirty="0">
                <a:latin typeface="Verdana" charset="0"/>
                <a:ea typeface="Verdana" charset="0"/>
                <a:cs typeface="Verdana" charset="0"/>
              </a:rPr>
              <a:t>If the school is 1:1, or you would like to use the digital locks, please access the Google form below.  </a:t>
            </a:r>
          </a:p>
          <a:p>
            <a:endParaRPr lang="en-US" sz="1400" dirty="0">
              <a:latin typeface="Verdana" charset="0"/>
              <a:ea typeface="Verdana" charset="0"/>
              <a:cs typeface="Verdana" charset="0"/>
            </a:endParaRPr>
          </a:p>
          <a:p>
            <a:r>
              <a:rPr lang="en-US" sz="1400" dirty="0">
                <a:solidFill>
                  <a:srgbClr val="FF0000"/>
                </a:solidFill>
                <a:latin typeface="Verdana" charset="0"/>
                <a:ea typeface="Verdana" charset="0"/>
                <a:cs typeface="Verdana" charset="0"/>
                <a:hlinkClick r:id="rId5"/>
              </a:rPr>
              <a:t>http://bit.ly/Back2SchoolEscape</a:t>
            </a:r>
            <a:endParaRPr lang="en-US" sz="1400" dirty="0">
              <a:solidFill>
                <a:srgbClr val="FF0000"/>
              </a:solidFill>
              <a:latin typeface="Verdana" charset="0"/>
              <a:ea typeface="Verdana" charset="0"/>
              <a:cs typeface="Verdana" charset="0"/>
            </a:endParaRPr>
          </a:p>
          <a:p>
            <a:endParaRPr lang="en-US" sz="1400" dirty="0">
              <a:latin typeface="Verdana" charset="0"/>
              <a:ea typeface="Verdana" charset="0"/>
              <a:cs typeface="Verdana" charset="0"/>
            </a:endParaRPr>
          </a:p>
          <a:p>
            <a:r>
              <a:rPr lang="en-US" sz="1400" dirty="0">
                <a:latin typeface="Verdana" charset="0"/>
                <a:ea typeface="Verdana" charset="0"/>
                <a:cs typeface="Verdana" charset="0"/>
              </a:rPr>
              <a:t>This form will be copied to your Google drive and can be edited to fit the needs of your classroom.  I’ve created a tutorial on how to edit the digital locks Google form.</a:t>
            </a:r>
          </a:p>
          <a:p>
            <a:endParaRPr lang="en-US" sz="1400" dirty="0">
              <a:latin typeface="Verdana" charset="0"/>
              <a:ea typeface="Verdana" charset="0"/>
              <a:cs typeface="Verdana" charset="0"/>
            </a:endParaRPr>
          </a:p>
          <a:p>
            <a:r>
              <a:rPr lang="en-US" sz="1400" dirty="0">
                <a:hlinkClick r:id="rId6"/>
              </a:rPr>
              <a:t>https://www.youtube.com/watch?v=nQhTFeOfMQc&amp;t=228s</a:t>
            </a:r>
            <a:endParaRPr lang="en-US" sz="1400" dirty="0"/>
          </a:p>
          <a:p>
            <a:endParaRPr lang="en-US"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Teacher Directions</a:t>
            </a:r>
            <a:endParaRPr lang="en-US" dirty="0"/>
          </a:p>
        </p:txBody>
      </p:sp>
      <p:sp>
        <p:nvSpPr>
          <p:cNvPr id="10" name="TextBox 9"/>
          <p:cNvSpPr txBox="1"/>
          <p:nvPr/>
        </p:nvSpPr>
        <p:spPr>
          <a:xfrm>
            <a:off x="296500" y="3920050"/>
            <a:ext cx="7387541" cy="5539978"/>
          </a:xfrm>
          <a:prstGeom prst="rect">
            <a:avLst/>
          </a:prstGeom>
          <a:noFill/>
        </p:spPr>
        <p:txBody>
          <a:bodyPr wrap="square" rtlCol="0">
            <a:spAutoFit/>
          </a:bodyPr>
          <a:lstStyle/>
          <a:p>
            <a:r>
              <a:rPr lang="en-US" sz="1400" b="1" dirty="0">
                <a:latin typeface="Verdana" charset="0"/>
                <a:ea typeface="Verdana" charset="0"/>
                <a:cs typeface="Verdana" charset="0"/>
              </a:rPr>
              <a:t>Materials per Group:</a:t>
            </a:r>
          </a:p>
          <a:p>
            <a:endParaRPr lang="en-US" sz="1400" b="1" dirty="0">
              <a:latin typeface="Verdana" charset="0"/>
              <a:ea typeface="Verdana" charset="0"/>
              <a:cs typeface="Verdana" charset="0"/>
            </a:endParaRPr>
          </a:p>
          <a:p>
            <a:pPr marL="285750" indent="-285750" eaLnBrk="1" hangingPunct="1">
              <a:buFont typeface="Arial" charset="0"/>
              <a:buChar char="•"/>
            </a:pPr>
            <a:r>
              <a:rPr lang="en-US" altLang="x-none" sz="1400" dirty="0">
                <a:latin typeface="Verdana" charset="0"/>
                <a:ea typeface="Verdana" charset="0"/>
                <a:cs typeface="Verdana" charset="0"/>
              </a:rPr>
              <a:t>All printed materials from the puzzles chosen</a:t>
            </a:r>
          </a:p>
          <a:p>
            <a:pPr marL="285750" indent="-285750" eaLnBrk="1" hangingPunct="1">
              <a:buFont typeface="Arial" charset="0"/>
              <a:buChar char="•"/>
            </a:pPr>
            <a:r>
              <a:rPr lang="en-US" altLang="x-none" sz="1400" dirty="0">
                <a:latin typeface="Verdana" charset="0"/>
                <a:ea typeface="Verdana" charset="0"/>
                <a:cs typeface="Verdana" charset="0"/>
              </a:rPr>
              <a:t>Manila envelopes (used for each of the puzzles)</a:t>
            </a:r>
          </a:p>
          <a:p>
            <a:pPr marL="285750" indent="-285750" eaLnBrk="1" hangingPunct="1">
              <a:buFont typeface="Arial" charset="0"/>
              <a:buChar char="•"/>
            </a:pPr>
            <a:r>
              <a:rPr lang="en-US" altLang="x-none" sz="1400" dirty="0">
                <a:latin typeface="Verdana" charset="0"/>
                <a:ea typeface="Verdana" charset="0"/>
                <a:cs typeface="Verdana" charset="0"/>
              </a:rPr>
              <a:t>Clue One: clipboard and small binder clips</a:t>
            </a:r>
          </a:p>
          <a:p>
            <a:pPr marL="285750" indent="-285750" eaLnBrk="1" hangingPunct="1">
              <a:buFont typeface="Arial" charset="0"/>
              <a:buChar char="•"/>
            </a:pPr>
            <a:r>
              <a:rPr lang="en-US" altLang="x-none" sz="1400" dirty="0">
                <a:latin typeface="Verdana" charset="0"/>
                <a:ea typeface="Verdana" charset="0"/>
                <a:cs typeface="Verdana" charset="0"/>
              </a:rPr>
              <a:t>Clue Three: </a:t>
            </a:r>
            <a:r>
              <a:rPr lang="en-US" altLang="x-none" sz="1400" dirty="0" err="1">
                <a:latin typeface="Verdana" charset="0"/>
                <a:ea typeface="Verdana" charset="0"/>
                <a:cs typeface="Verdana" charset="0"/>
              </a:rPr>
              <a:t>FriXion</a:t>
            </a:r>
            <a:r>
              <a:rPr lang="en-US" altLang="x-none" sz="1400" dirty="0">
                <a:latin typeface="Verdana" charset="0"/>
                <a:ea typeface="Verdana" charset="0"/>
                <a:cs typeface="Verdana" charset="0"/>
              </a:rPr>
              <a:t> brand pen in blue, hairdryer to disappear the ink</a:t>
            </a:r>
          </a:p>
          <a:p>
            <a:pPr marL="285750" indent="-285750" eaLnBrk="1" hangingPunct="1">
              <a:buFont typeface="Arial" charset="0"/>
              <a:buChar char="•"/>
            </a:pPr>
            <a:r>
              <a:rPr lang="en-US" altLang="x-none" sz="1400" dirty="0">
                <a:latin typeface="Verdana" charset="0"/>
                <a:ea typeface="Verdana" charset="0"/>
                <a:cs typeface="Verdana" charset="0"/>
              </a:rPr>
              <a:t>Clue Six: Long thin box or wrapping paper tube, string, magnet, and paper clip. </a:t>
            </a:r>
          </a:p>
          <a:p>
            <a:pPr marL="285750" indent="-285750" eaLnBrk="1" hangingPunct="1">
              <a:buFont typeface="Arial" charset="0"/>
              <a:buChar char="•"/>
            </a:pPr>
            <a:endParaRPr lang="en-US" sz="1400" dirty="0"/>
          </a:p>
          <a:p>
            <a:pPr marL="285750" indent="-285750" eaLnBrk="1" hangingPunct="1">
              <a:buFont typeface="Arial" charset="0"/>
              <a:buChar char="•"/>
            </a:pPr>
            <a:endParaRPr lang="en-US" altLang="x-none" sz="1400" dirty="0">
              <a:latin typeface="Verdana" charset="0"/>
              <a:ea typeface="Verdana" charset="0"/>
              <a:cs typeface="Verdana" charset="0"/>
            </a:endParaRPr>
          </a:p>
          <a:p>
            <a:pPr eaLnBrk="1" hangingPunct="1"/>
            <a:r>
              <a:rPr lang="en-US" altLang="x-none" sz="1400" dirty="0">
                <a:latin typeface="Verdana" charset="0"/>
                <a:ea typeface="Verdana" charset="0"/>
                <a:cs typeface="Verdana" charset="0"/>
              </a:rPr>
              <a:t>If you want to use a box and locks instead of envelopes, see suggestions below.</a:t>
            </a:r>
          </a:p>
          <a:p>
            <a:pPr marL="285750" indent="-285750" eaLnBrk="1" hangingPunct="1">
              <a:buFont typeface="Arial" charset="0"/>
              <a:buChar char="•"/>
            </a:pPr>
            <a:endParaRPr lang="en-US" altLang="x-none" sz="1400" dirty="0">
              <a:latin typeface="Verdana" charset="0"/>
              <a:ea typeface="Verdana" charset="0"/>
              <a:cs typeface="Verdana" charset="0"/>
            </a:endParaRPr>
          </a:p>
          <a:p>
            <a:pPr marL="285750" indent="-285750" eaLnBrk="1" hangingPunct="1">
              <a:buFont typeface="Arial" charset="0"/>
              <a:buChar char="•"/>
            </a:pPr>
            <a:r>
              <a:rPr lang="en-US" altLang="x-none" sz="1400" dirty="0">
                <a:latin typeface="Verdana" charset="0"/>
                <a:ea typeface="Verdana" charset="0"/>
                <a:cs typeface="Verdana" charset="0"/>
              </a:rPr>
              <a:t>Lockout Hasp - example </a:t>
            </a:r>
            <a:r>
              <a:rPr lang="en-US" altLang="x-none" sz="1400" dirty="0">
                <a:latin typeface="Verdana" charset="0"/>
                <a:ea typeface="Verdana" charset="0"/>
                <a:cs typeface="Verdana" charset="0"/>
                <a:hlinkClick r:id="rId7"/>
              </a:rPr>
              <a:t>http://amzn.to/2CgRvaV</a:t>
            </a:r>
            <a:endParaRPr lang="en-US" altLang="x-none" sz="1400" dirty="0">
              <a:latin typeface="Verdana" charset="0"/>
              <a:ea typeface="Verdana" charset="0"/>
              <a:cs typeface="Verdana" charset="0"/>
            </a:endParaRPr>
          </a:p>
          <a:p>
            <a:pPr marL="285750" indent="-285750" eaLnBrk="1" hangingPunct="1">
              <a:buFont typeface="Arial" charset="0"/>
              <a:buChar char="•"/>
            </a:pPr>
            <a:r>
              <a:rPr lang="en-US" altLang="x-none" sz="1400" dirty="0">
                <a:latin typeface="Verdana" charset="0"/>
                <a:ea typeface="Verdana" charset="0"/>
                <a:cs typeface="Verdana" charset="0"/>
              </a:rPr>
              <a:t>Four, 3-digit locks – example </a:t>
            </a:r>
            <a:r>
              <a:rPr lang="en-US" altLang="x-none" sz="1400" dirty="0">
                <a:latin typeface="Verdana" charset="0"/>
                <a:ea typeface="Verdana" charset="0"/>
                <a:cs typeface="Verdana" charset="0"/>
                <a:hlinkClick r:id="rId8"/>
              </a:rPr>
              <a:t>https://</a:t>
            </a:r>
            <a:r>
              <a:rPr lang="en-US" altLang="x-none" sz="1400" dirty="0" err="1">
                <a:latin typeface="Verdana" charset="0"/>
                <a:ea typeface="Verdana" charset="0"/>
                <a:cs typeface="Verdana" charset="0"/>
                <a:hlinkClick r:id="rId8"/>
              </a:rPr>
              <a:t>amzn.to</a:t>
            </a:r>
            <a:r>
              <a:rPr lang="en-US" altLang="x-none" sz="1400" dirty="0">
                <a:latin typeface="Verdana" charset="0"/>
                <a:ea typeface="Verdana" charset="0"/>
                <a:cs typeface="Verdana" charset="0"/>
                <a:hlinkClick r:id="rId8"/>
              </a:rPr>
              <a:t>/2ZtH6oR</a:t>
            </a:r>
            <a:endParaRPr lang="en-US" altLang="x-none" sz="1400" dirty="0">
              <a:latin typeface="Verdana" charset="0"/>
              <a:ea typeface="Verdana" charset="0"/>
              <a:cs typeface="Verdana" charset="0"/>
            </a:endParaRPr>
          </a:p>
          <a:p>
            <a:pPr marL="285750" indent="-285750" eaLnBrk="1" hangingPunct="1">
              <a:buFont typeface="Arial" charset="0"/>
              <a:buChar char="•"/>
            </a:pPr>
            <a:r>
              <a:rPr lang="en-US" altLang="x-none" sz="1400" dirty="0">
                <a:latin typeface="Verdana" charset="0"/>
                <a:ea typeface="Verdana" charset="0"/>
                <a:cs typeface="Verdana" charset="0"/>
              </a:rPr>
              <a:t>One, 4-digit locks - example </a:t>
            </a:r>
            <a:r>
              <a:rPr lang="en-US" altLang="x-none" sz="1400" dirty="0">
                <a:latin typeface="Verdana" charset="0"/>
                <a:ea typeface="Verdana" charset="0"/>
                <a:cs typeface="Verdana" charset="0"/>
                <a:hlinkClick r:id="rId9"/>
              </a:rPr>
              <a:t>http://amzn.to/2G8ObRG</a:t>
            </a:r>
            <a:r>
              <a:rPr lang="en-US" altLang="x-none" sz="1400" dirty="0">
                <a:latin typeface="Verdana" charset="0"/>
                <a:ea typeface="Verdana" charset="0"/>
                <a:cs typeface="Verdana" charset="0"/>
              </a:rPr>
              <a:t> (3 pack)</a:t>
            </a:r>
          </a:p>
          <a:p>
            <a:pPr marL="285750" indent="-285750" eaLnBrk="1" hangingPunct="1">
              <a:buFont typeface="Arial" charset="0"/>
              <a:buChar char="•"/>
            </a:pPr>
            <a:r>
              <a:rPr lang="en-US" altLang="x-none" sz="1400" dirty="0">
                <a:latin typeface="Verdana" charset="0"/>
                <a:ea typeface="Verdana" charset="0"/>
                <a:cs typeface="Verdana" charset="0"/>
              </a:rPr>
              <a:t>One, Storage box with place for the lockout hasp </a:t>
            </a:r>
            <a:r>
              <a:rPr lang="mr-IN" altLang="x-none" sz="1400" dirty="0">
                <a:latin typeface="Verdana" charset="0"/>
                <a:ea typeface="Verdana" charset="0"/>
                <a:cs typeface="Verdana" charset="0"/>
              </a:rPr>
              <a:t>–</a:t>
            </a:r>
            <a:r>
              <a:rPr lang="en-US" altLang="x-none" sz="1400" dirty="0">
                <a:latin typeface="Verdana" charset="0"/>
                <a:ea typeface="Verdana" charset="0"/>
                <a:cs typeface="Verdana" charset="0"/>
              </a:rPr>
              <a:t> example </a:t>
            </a:r>
            <a:r>
              <a:rPr lang="en-US" altLang="x-none" sz="1400" dirty="0">
                <a:latin typeface="Verdana" charset="0"/>
                <a:ea typeface="Verdana" charset="0"/>
                <a:cs typeface="Verdana" charset="0"/>
                <a:hlinkClick r:id="rId10"/>
              </a:rPr>
              <a:t>http://amzn.to/2ChxlO0</a:t>
            </a:r>
            <a:r>
              <a:rPr lang="en-US" altLang="x-none" sz="1400" dirty="0">
                <a:latin typeface="Verdana" charset="0"/>
                <a:ea typeface="Verdana" charset="0"/>
                <a:cs typeface="Verdana" charset="0"/>
              </a:rPr>
              <a:t> </a:t>
            </a:r>
          </a:p>
          <a:p>
            <a:pPr eaLnBrk="1" hangingPunct="1"/>
            <a:endParaRPr lang="en-US" altLang="x-none" sz="1400" dirty="0">
              <a:latin typeface="Verdana" charset="0"/>
              <a:ea typeface="Verdana" charset="0"/>
              <a:cs typeface="Verdana" charset="0"/>
            </a:endParaRPr>
          </a:p>
          <a:p>
            <a:pPr eaLnBrk="1" hangingPunct="1"/>
            <a:r>
              <a:rPr lang="en-US" altLang="x-none" sz="1400" dirty="0">
                <a:latin typeface="Verdana" charset="0"/>
                <a:ea typeface="Verdana" charset="0"/>
                <a:cs typeface="Verdana" charset="0"/>
              </a:rPr>
              <a:t>Have you found a better or cheaper solution?  Let me know at chris@keslerscience.com</a:t>
            </a:r>
          </a:p>
          <a:p>
            <a:pPr marL="285750" indent="-285750" eaLnBrk="1" hangingPunct="1">
              <a:buFont typeface="Arial" charset="0"/>
              <a:buChar char="•"/>
            </a:pPr>
            <a:endParaRPr lang="en-US" altLang="x-none" sz="1400" dirty="0">
              <a:latin typeface="Verdana" charset="0"/>
              <a:ea typeface="Verdana" charset="0"/>
              <a:cs typeface="Verdana" charset="0"/>
            </a:endParaRPr>
          </a:p>
          <a:p>
            <a:pPr marL="285750" indent="-285750" eaLnBrk="1" hangingPunct="1">
              <a:buFont typeface="Arial" charset="0"/>
              <a:buChar char="•"/>
            </a:pPr>
            <a:endParaRPr lang="en-US" altLang="x-none" sz="1400" dirty="0">
              <a:latin typeface="Verdana" charset="0"/>
              <a:ea typeface="Verdana" charset="0"/>
              <a:cs typeface="Verdana" charset="0"/>
            </a:endParaRPr>
          </a:p>
          <a:p>
            <a:pPr marL="285750" indent="-285750" eaLnBrk="1" hangingPunct="1">
              <a:buFont typeface="Arial" charset="0"/>
              <a:buChar char="•"/>
            </a:pPr>
            <a:endParaRPr lang="en-US" altLang="x-none" sz="1400" dirty="0">
              <a:latin typeface="Verdana" charset="0"/>
              <a:ea typeface="Verdana" charset="0"/>
              <a:cs typeface="Verdana" charset="0"/>
            </a:endParaRPr>
          </a:p>
          <a:p>
            <a:pPr marL="285750" indent="-285750" eaLnBrk="1" hangingPunct="1">
              <a:buFont typeface="Arial" charset="0"/>
              <a:buChar char="•"/>
            </a:pPr>
            <a:endParaRPr lang="en-US" altLang="x-none" sz="1400" dirty="0">
              <a:solidFill>
                <a:srgbClr val="FF0000"/>
              </a:solidFill>
              <a:latin typeface="Verdana" charset="0"/>
              <a:ea typeface="Verdana" charset="0"/>
              <a:cs typeface="Verdana" charset="0"/>
            </a:endParaRPr>
          </a:p>
          <a:p>
            <a:endParaRPr lang="en-US" dirty="0"/>
          </a:p>
        </p:txBody>
      </p:sp>
    </p:spTree>
    <p:extLst>
      <p:ext uri="{BB962C8B-B14F-4D97-AF65-F5344CB8AC3E}">
        <p14:creationId xmlns:p14="http://schemas.microsoft.com/office/powerpoint/2010/main" val="32127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 y="32195"/>
            <a:ext cx="7696200" cy="9959791"/>
          </a:xfrm>
        </p:spPr>
      </p:pic>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4</a:t>
            </a:r>
          </a:p>
        </p:txBody>
      </p:sp>
      <p:sp>
        <p:nvSpPr>
          <p:cNvPr id="7" name="TextBox 6"/>
          <p:cNvSpPr txBox="1"/>
          <p:nvPr/>
        </p:nvSpPr>
        <p:spPr>
          <a:xfrm>
            <a:off x="762000" y="2286000"/>
            <a:ext cx="2971800" cy="584775"/>
          </a:xfrm>
          <a:prstGeom prst="rect">
            <a:avLst/>
          </a:prstGeom>
          <a:noFill/>
        </p:spPr>
        <p:txBody>
          <a:bodyPr wrap="square" rtlCol="0">
            <a:spAutoFit/>
          </a:bodyPr>
          <a:lstStyle/>
          <a:p>
            <a:r>
              <a:rPr lang="en-US" sz="1600" dirty="0"/>
              <a:t>What should you do when you enter the classroom?</a:t>
            </a:r>
          </a:p>
        </p:txBody>
      </p:sp>
      <p:sp>
        <p:nvSpPr>
          <p:cNvPr id="9" name="TextBox 8"/>
          <p:cNvSpPr txBox="1"/>
          <p:nvPr/>
        </p:nvSpPr>
        <p:spPr>
          <a:xfrm>
            <a:off x="762000" y="4191000"/>
            <a:ext cx="2971800" cy="338554"/>
          </a:xfrm>
          <a:prstGeom prst="rect">
            <a:avLst/>
          </a:prstGeom>
          <a:noFill/>
        </p:spPr>
        <p:txBody>
          <a:bodyPr wrap="square" rtlCol="0">
            <a:spAutoFit/>
          </a:bodyPr>
          <a:lstStyle/>
          <a:p>
            <a:r>
              <a:rPr lang="en-US" sz="1600" dirty="0"/>
              <a:t>What is the late policy?</a:t>
            </a:r>
          </a:p>
        </p:txBody>
      </p:sp>
      <p:sp>
        <p:nvSpPr>
          <p:cNvPr id="10" name="TextBox 9"/>
          <p:cNvSpPr txBox="1"/>
          <p:nvPr/>
        </p:nvSpPr>
        <p:spPr>
          <a:xfrm>
            <a:off x="792480" y="6096000"/>
            <a:ext cx="2971800" cy="584775"/>
          </a:xfrm>
          <a:prstGeom prst="rect">
            <a:avLst/>
          </a:prstGeom>
          <a:noFill/>
        </p:spPr>
        <p:txBody>
          <a:bodyPr wrap="square" rtlCol="0">
            <a:spAutoFit/>
          </a:bodyPr>
          <a:lstStyle/>
          <a:p>
            <a:r>
              <a:rPr lang="en-US" sz="1600" dirty="0"/>
              <a:t>If you finish early, what should you do?</a:t>
            </a:r>
          </a:p>
        </p:txBody>
      </p:sp>
      <p:sp>
        <p:nvSpPr>
          <p:cNvPr id="11" name="TextBox 10"/>
          <p:cNvSpPr txBox="1"/>
          <p:nvPr/>
        </p:nvSpPr>
        <p:spPr>
          <a:xfrm>
            <a:off x="4038600" y="2286000"/>
            <a:ext cx="2971800" cy="584775"/>
          </a:xfrm>
          <a:prstGeom prst="rect">
            <a:avLst/>
          </a:prstGeom>
          <a:noFill/>
        </p:spPr>
        <p:txBody>
          <a:bodyPr wrap="square" rtlCol="0">
            <a:spAutoFit/>
          </a:bodyPr>
          <a:lstStyle/>
          <a:p>
            <a:r>
              <a:rPr lang="en-US" sz="1600" dirty="0"/>
              <a:t>What are the food, drink, and gum policies?</a:t>
            </a:r>
          </a:p>
        </p:txBody>
      </p:sp>
      <p:sp>
        <p:nvSpPr>
          <p:cNvPr id="12" name="TextBox 11"/>
          <p:cNvSpPr txBox="1"/>
          <p:nvPr/>
        </p:nvSpPr>
        <p:spPr>
          <a:xfrm>
            <a:off x="3970020" y="4190999"/>
            <a:ext cx="2971800" cy="584775"/>
          </a:xfrm>
          <a:prstGeom prst="rect">
            <a:avLst/>
          </a:prstGeom>
          <a:noFill/>
        </p:spPr>
        <p:txBody>
          <a:bodyPr wrap="square" rtlCol="0">
            <a:spAutoFit/>
          </a:bodyPr>
          <a:lstStyle/>
          <a:p>
            <a:r>
              <a:rPr lang="en-US" sz="1600" dirty="0"/>
              <a:t>What are the make-up work and late work policies?</a:t>
            </a:r>
          </a:p>
        </p:txBody>
      </p:sp>
      <p:sp>
        <p:nvSpPr>
          <p:cNvPr id="13" name="TextBox 12"/>
          <p:cNvSpPr txBox="1"/>
          <p:nvPr/>
        </p:nvSpPr>
        <p:spPr>
          <a:xfrm>
            <a:off x="3939540" y="6096000"/>
            <a:ext cx="2971800" cy="338554"/>
          </a:xfrm>
          <a:prstGeom prst="rect">
            <a:avLst/>
          </a:prstGeom>
          <a:noFill/>
        </p:spPr>
        <p:txBody>
          <a:bodyPr wrap="square" rtlCol="0">
            <a:spAutoFit/>
          </a:bodyPr>
          <a:lstStyle/>
          <a:p>
            <a:r>
              <a:rPr lang="en-US" sz="1600" dirty="0"/>
              <a:t>What is the bathroom policy?</a:t>
            </a:r>
          </a:p>
        </p:txBody>
      </p:sp>
      <p:sp>
        <p:nvSpPr>
          <p:cNvPr id="14" name="TextBox 13"/>
          <p:cNvSpPr txBox="1"/>
          <p:nvPr/>
        </p:nvSpPr>
        <p:spPr>
          <a:xfrm>
            <a:off x="746760" y="8059233"/>
            <a:ext cx="4358640" cy="338554"/>
          </a:xfrm>
          <a:prstGeom prst="rect">
            <a:avLst/>
          </a:prstGeom>
          <a:noFill/>
        </p:spPr>
        <p:txBody>
          <a:bodyPr wrap="square" rtlCol="0">
            <a:spAutoFit/>
          </a:bodyPr>
          <a:lstStyle/>
          <a:p>
            <a:r>
              <a:rPr lang="en-US" sz="1600" dirty="0"/>
              <a:t>How is your grade calculated for this class?</a:t>
            </a:r>
          </a:p>
        </p:txBody>
      </p:sp>
      <p:cxnSp>
        <p:nvCxnSpPr>
          <p:cNvPr id="3" name="Straight Connector 2">
            <a:extLst>
              <a:ext uri="{FF2B5EF4-FFF2-40B4-BE49-F238E27FC236}">
                <a16:creationId xmlns:a16="http://schemas.microsoft.com/office/drawing/2014/main" id="{94F69666-64C8-4E44-8459-43B304793D4D}"/>
              </a:ext>
            </a:extLst>
          </p:cNvPr>
          <p:cNvCxnSpPr>
            <a:cxnSpLocks/>
          </p:cNvCxnSpPr>
          <p:nvPr/>
        </p:nvCxnSpPr>
        <p:spPr>
          <a:xfrm>
            <a:off x="4800600" y="8059233"/>
            <a:ext cx="0" cy="1541967"/>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E406F28-B6CA-4EB7-B6F1-30B8C56B83E0}"/>
              </a:ext>
            </a:extLst>
          </p:cNvPr>
          <p:cNvSpPr txBox="1"/>
          <p:nvPr/>
        </p:nvSpPr>
        <p:spPr>
          <a:xfrm>
            <a:off x="4572000" y="8068328"/>
            <a:ext cx="2621274" cy="523220"/>
          </a:xfrm>
          <a:prstGeom prst="rect">
            <a:avLst/>
          </a:prstGeom>
          <a:noFill/>
        </p:spPr>
        <p:txBody>
          <a:bodyPr wrap="square" rtlCol="0">
            <a:spAutoFit/>
          </a:bodyPr>
          <a:lstStyle/>
          <a:p>
            <a:pPr algn="ctr"/>
            <a:r>
              <a:rPr lang="en-US" sz="1400" dirty="0"/>
              <a:t>Where can I find class resources?</a:t>
            </a:r>
            <a:endParaRPr lang="en-AU" sz="1400" dirty="0"/>
          </a:p>
        </p:txBody>
      </p:sp>
    </p:spTree>
    <p:extLst>
      <p:ext uri="{BB962C8B-B14F-4D97-AF65-F5344CB8AC3E}">
        <p14:creationId xmlns:p14="http://schemas.microsoft.com/office/powerpoint/2010/main" val="320362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 y="32195"/>
            <a:ext cx="7696200" cy="9959791"/>
          </a:xfrm>
        </p:spPr>
      </p:pic>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4</a:t>
            </a:r>
          </a:p>
        </p:txBody>
      </p:sp>
      <p:sp>
        <p:nvSpPr>
          <p:cNvPr id="7" name="TextBox 6"/>
          <p:cNvSpPr txBox="1"/>
          <p:nvPr/>
        </p:nvSpPr>
        <p:spPr>
          <a:xfrm>
            <a:off x="762000" y="2286000"/>
            <a:ext cx="2971800" cy="584775"/>
          </a:xfrm>
          <a:prstGeom prst="rect">
            <a:avLst/>
          </a:prstGeom>
          <a:noFill/>
        </p:spPr>
        <p:txBody>
          <a:bodyPr wrap="square" rtlCol="0">
            <a:spAutoFit/>
          </a:bodyPr>
          <a:lstStyle/>
          <a:p>
            <a:r>
              <a:rPr lang="en-US" sz="1600" dirty="0"/>
              <a:t>Customize this syllabus to meet your needs</a:t>
            </a:r>
          </a:p>
        </p:txBody>
      </p:sp>
      <p:sp>
        <p:nvSpPr>
          <p:cNvPr id="9" name="TextBox 8"/>
          <p:cNvSpPr txBox="1"/>
          <p:nvPr/>
        </p:nvSpPr>
        <p:spPr>
          <a:xfrm>
            <a:off x="762000" y="4191000"/>
            <a:ext cx="2971800" cy="338554"/>
          </a:xfrm>
          <a:prstGeom prst="rect">
            <a:avLst/>
          </a:prstGeom>
          <a:noFill/>
        </p:spPr>
        <p:txBody>
          <a:bodyPr wrap="square" rtlCol="0">
            <a:spAutoFit/>
          </a:bodyPr>
          <a:lstStyle/>
          <a:p>
            <a:r>
              <a:rPr lang="en-US" sz="1600" dirty="0"/>
              <a:t>Question 3</a:t>
            </a:r>
          </a:p>
        </p:txBody>
      </p:sp>
      <p:sp>
        <p:nvSpPr>
          <p:cNvPr id="10" name="TextBox 9"/>
          <p:cNvSpPr txBox="1"/>
          <p:nvPr/>
        </p:nvSpPr>
        <p:spPr>
          <a:xfrm>
            <a:off x="792480" y="6096000"/>
            <a:ext cx="2971800" cy="338554"/>
          </a:xfrm>
          <a:prstGeom prst="rect">
            <a:avLst/>
          </a:prstGeom>
          <a:noFill/>
        </p:spPr>
        <p:txBody>
          <a:bodyPr wrap="square" rtlCol="0">
            <a:spAutoFit/>
          </a:bodyPr>
          <a:lstStyle/>
          <a:p>
            <a:r>
              <a:rPr lang="en-US" sz="1600" dirty="0"/>
              <a:t>Question 5</a:t>
            </a:r>
          </a:p>
        </p:txBody>
      </p:sp>
      <p:sp>
        <p:nvSpPr>
          <p:cNvPr id="11" name="TextBox 10"/>
          <p:cNvSpPr txBox="1"/>
          <p:nvPr/>
        </p:nvSpPr>
        <p:spPr>
          <a:xfrm>
            <a:off x="4038600" y="2286000"/>
            <a:ext cx="2971800" cy="584775"/>
          </a:xfrm>
          <a:prstGeom prst="rect">
            <a:avLst/>
          </a:prstGeom>
          <a:noFill/>
        </p:spPr>
        <p:txBody>
          <a:bodyPr wrap="square" rtlCol="0">
            <a:spAutoFit/>
          </a:bodyPr>
          <a:lstStyle/>
          <a:p>
            <a:r>
              <a:rPr lang="en-US" sz="1600" dirty="0"/>
              <a:t>What rules/policies are important to you?</a:t>
            </a:r>
          </a:p>
        </p:txBody>
      </p:sp>
      <p:sp>
        <p:nvSpPr>
          <p:cNvPr id="12" name="TextBox 11"/>
          <p:cNvSpPr txBox="1"/>
          <p:nvPr/>
        </p:nvSpPr>
        <p:spPr>
          <a:xfrm>
            <a:off x="3970020" y="4190999"/>
            <a:ext cx="2971800" cy="338554"/>
          </a:xfrm>
          <a:prstGeom prst="rect">
            <a:avLst/>
          </a:prstGeom>
          <a:noFill/>
        </p:spPr>
        <p:txBody>
          <a:bodyPr wrap="square" rtlCol="0">
            <a:spAutoFit/>
          </a:bodyPr>
          <a:lstStyle/>
          <a:p>
            <a:r>
              <a:rPr lang="en-US" sz="1600" dirty="0"/>
              <a:t>Question 4</a:t>
            </a:r>
          </a:p>
        </p:txBody>
      </p:sp>
      <p:sp>
        <p:nvSpPr>
          <p:cNvPr id="13" name="TextBox 12"/>
          <p:cNvSpPr txBox="1"/>
          <p:nvPr/>
        </p:nvSpPr>
        <p:spPr>
          <a:xfrm>
            <a:off x="3939540" y="6096000"/>
            <a:ext cx="2971800" cy="338554"/>
          </a:xfrm>
          <a:prstGeom prst="rect">
            <a:avLst/>
          </a:prstGeom>
          <a:noFill/>
        </p:spPr>
        <p:txBody>
          <a:bodyPr wrap="square" rtlCol="0">
            <a:spAutoFit/>
          </a:bodyPr>
          <a:lstStyle/>
          <a:p>
            <a:r>
              <a:rPr lang="en-US" sz="1600" dirty="0"/>
              <a:t>Question 6</a:t>
            </a:r>
          </a:p>
        </p:txBody>
      </p:sp>
      <p:sp>
        <p:nvSpPr>
          <p:cNvPr id="14" name="TextBox 13"/>
          <p:cNvSpPr txBox="1"/>
          <p:nvPr/>
        </p:nvSpPr>
        <p:spPr>
          <a:xfrm>
            <a:off x="746760" y="8059233"/>
            <a:ext cx="5749290" cy="338554"/>
          </a:xfrm>
          <a:prstGeom prst="rect">
            <a:avLst/>
          </a:prstGeom>
          <a:noFill/>
        </p:spPr>
        <p:txBody>
          <a:bodyPr wrap="square" rtlCol="0">
            <a:spAutoFit/>
          </a:bodyPr>
          <a:lstStyle/>
          <a:p>
            <a:r>
              <a:rPr lang="en-US" sz="1600" dirty="0"/>
              <a:t>Question 7</a:t>
            </a:r>
          </a:p>
        </p:txBody>
      </p:sp>
    </p:spTree>
    <p:extLst>
      <p:ext uri="{BB962C8B-B14F-4D97-AF65-F5344CB8AC3E}">
        <p14:creationId xmlns:p14="http://schemas.microsoft.com/office/powerpoint/2010/main" val="630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5</a:t>
            </a:r>
          </a:p>
        </p:txBody>
      </p:sp>
      <p:pic>
        <p:nvPicPr>
          <p:cNvPr id="6" name="Picture 5"/>
          <p:cNvPicPr>
            <a:picLocks noChangeAspect="1"/>
          </p:cNvPicPr>
          <p:nvPr/>
        </p:nvPicPr>
        <p:blipFill>
          <a:blip r:embed="rId2"/>
          <a:stretch>
            <a:fillRect/>
          </a:stretch>
        </p:blipFill>
        <p:spPr>
          <a:xfrm>
            <a:off x="457200" y="381000"/>
            <a:ext cx="6506483" cy="6496957"/>
          </a:xfrm>
          <a:prstGeom prst="rect">
            <a:avLst/>
          </a:prstGeom>
        </p:spPr>
      </p:pic>
      <p:sp>
        <p:nvSpPr>
          <p:cNvPr id="8" name="TextBox 7"/>
          <p:cNvSpPr txBox="1"/>
          <p:nvPr/>
        </p:nvSpPr>
        <p:spPr>
          <a:xfrm>
            <a:off x="1905000" y="7391400"/>
            <a:ext cx="3801041" cy="369332"/>
          </a:xfrm>
          <a:prstGeom prst="rect">
            <a:avLst/>
          </a:prstGeom>
          <a:noFill/>
        </p:spPr>
        <p:txBody>
          <a:bodyPr wrap="none" rtlCol="0">
            <a:spAutoFit/>
          </a:bodyPr>
          <a:lstStyle/>
          <a:p>
            <a:r>
              <a:rPr lang="en-US" dirty="0"/>
              <a:t>Print on card stock for best results. </a:t>
            </a:r>
          </a:p>
        </p:txBody>
      </p:sp>
      <p:sp>
        <p:nvSpPr>
          <p:cNvPr id="2" name="Rectangle 1">
            <a:extLst>
              <a:ext uri="{FF2B5EF4-FFF2-40B4-BE49-F238E27FC236}">
                <a16:creationId xmlns:a16="http://schemas.microsoft.com/office/drawing/2014/main" id="{78E306CD-CBA5-2B47-98AA-EFEC396AD117}"/>
              </a:ext>
            </a:extLst>
          </p:cNvPr>
          <p:cNvSpPr/>
          <p:nvPr/>
        </p:nvSpPr>
        <p:spPr>
          <a:xfrm>
            <a:off x="6858000" y="228600"/>
            <a:ext cx="228600" cy="670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1469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5</a:t>
            </a:r>
          </a:p>
        </p:txBody>
      </p:sp>
      <p:cxnSp>
        <p:nvCxnSpPr>
          <p:cNvPr id="9" name="Straight Connector 8"/>
          <p:cNvCxnSpPr/>
          <p:nvPr/>
        </p:nvCxnSpPr>
        <p:spPr>
          <a:xfrm>
            <a:off x="3962400" y="0"/>
            <a:ext cx="0" cy="1005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67200" y="0"/>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pic>
        <p:nvPicPr>
          <p:cNvPr id="11" name="Picture 10"/>
          <p:cNvPicPr>
            <a:picLocks noChangeAspect="1"/>
          </p:cNvPicPr>
          <p:nvPr/>
        </p:nvPicPr>
        <p:blipFill>
          <a:blip r:embed="rId2"/>
          <a:stretch>
            <a:fillRect/>
          </a:stretch>
        </p:blipFill>
        <p:spPr>
          <a:xfrm>
            <a:off x="5038051" y="805282"/>
            <a:ext cx="1323975" cy="2105025"/>
          </a:xfrm>
          <a:prstGeom prst="rect">
            <a:avLst/>
          </a:prstGeom>
        </p:spPr>
      </p:pic>
      <p:pic>
        <p:nvPicPr>
          <p:cNvPr id="12" name="Picture 11"/>
          <p:cNvPicPr>
            <a:picLocks noChangeAspect="1"/>
          </p:cNvPicPr>
          <p:nvPr/>
        </p:nvPicPr>
        <p:blipFill>
          <a:blip r:embed="rId3"/>
          <a:stretch>
            <a:fillRect/>
          </a:stretch>
        </p:blipFill>
        <p:spPr>
          <a:xfrm>
            <a:off x="827196" y="948942"/>
            <a:ext cx="2238375" cy="1476375"/>
          </a:xfrm>
          <a:prstGeom prst="rect">
            <a:avLst/>
          </a:prstGeom>
        </p:spPr>
      </p:pic>
      <p:pic>
        <p:nvPicPr>
          <p:cNvPr id="15" name="Picture 14"/>
          <p:cNvPicPr>
            <a:picLocks noChangeAspect="1"/>
          </p:cNvPicPr>
          <p:nvPr/>
        </p:nvPicPr>
        <p:blipFill>
          <a:blip r:embed="rId4"/>
          <a:stretch>
            <a:fillRect/>
          </a:stretch>
        </p:blipFill>
        <p:spPr>
          <a:xfrm>
            <a:off x="5061498" y="7184771"/>
            <a:ext cx="1343025" cy="1838325"/>
          </a:xfrm>
          <a:prstGeom prst="rect">
            <a:avLst/>
          </a:prstGeom>
        </p:spPr>
      </p:pic>
      <p:sp>
        <p:nvSpPr>
          <p:cNvPr id="18" name="TextBox 17"/>
          <p:cNvSpPr txBox="1"/>
          <p:nvPr/>
        </p:nvSpPr>
        <p:spPr>
          <a:xfrm>
            <a:off x="511422" y="61373"/>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cxnSp>
        <p:nvCxnSpPr>
          <p:cNvPr id="20" name="Straight Connector 19"/>
          <p:cNvCxnSpPr/>
          <p:nvPr/>
        </p:nvCxnSpPr>
        <p:spPr>
          <a:xfrm flipV="1">
            <a:off x="-57529" y="2910307"/>
            <a:ext cx="7829929" cy="560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529" y="6081757"/>
            <a:ext cx="7829929" cy="5602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39885" y="6370735"/>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sp>
        <p:nvSpPr>
          <p:cNvPr id="25" name="TextBox 24"/>
          <p:cNvSpPr txBox="1"/>
          <p:nvPr/>
        </p:nvSpPr>
        <p:spPr>
          <a:xfrm>
            <a:off x="584107" y="6432108"/>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grpSp>
        <p:nvGrpSpPr>
          <p:cNvPr id="39" name="Group 38">
            <a:extLst>
              <a:ext uri="{FF2B5EF4-FFF2-40B4-BE49-F238E27FC236}">
                <a16:creationId xmlns:a16="http://schemas.microsoft.com/office/drawing/2014/main" id="{FA3E93E4-0FEC-4E9B-BA12-E8D283B6E29D}"/>
              </a:ext>
            </a:extLst>
          </p:cNvPr>
          <p:cNvGrpSpPr/>
          <p:nvPr/>
        </p:nvGrpSpPr>
        <p:grpSpPr>
          <a:xfrm>
            <a:off x="228600" y="3144742"/>
            <a:ext cx="4307466" cy="2954075"/>
            <a:chOff x="4297680" y="3110124"/>
            <a:chExt cx="4307466" cy="2954075"/>
          </a:xfrm>
        </p:grpSpPr>
        <p:pic>
          <p:nvPicPr>
            <p:cNvPr id="16" name="Picture 15"/>
            <p:cNvPicPr>
              <a:picLocks noChangeAspect="1"/>
            </p:cNvPicPr>
            <p:nvPr/>
          </p:nvPicPr>
          <p:blipFill>
            <a:blip r:embed="rId5"/>
            <a:stretch>
              <a:fillRect/>
            </a:stretch>
          </p:blipFill>
          <p:spPr>
            <a:xfrm>
              <a:off x="4980900" y="3673424"/>
              <a:ext cx="1438275" cy="2390775"/>
            </a:xfrm>
            <a:prstGeom prst="rect">
              <a:avLst/>
            </a:prstGeom>
          </p:spPr>
        </p:pic>
        <p:sp>
          <p:nvSpPr>
            <p:cNvPr id="21" name="TextBox 20"/>
            <p:cNvSpPr txBox="1"/>
            <p:nvPr/>
          </p:nvSpPr>
          <p:spPr>
            <a:xfrm>
              <a:off x="4297680" y="3110124"/>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sp>
          <p:nvSpPr>
            <p:cNvPr id="26" name="TextBox 25"/>
            <p:cNvSpPr txBox="1"/>
            <p:nvPr/>
          </p:nvSpPr>
          <p:spPr>
            <a:xfrm>
              <a:off x="5599643" y="5541703"/>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5647</a:t>
              </a:r>
            </a:p>
          </p:txBody>
        </p:sp>
      </p:grpSp>
      <p:sp>
        <p:nvSpPr>
          <p:cNvPr id="28" name="TextBox 27"/>
          <p:cNvSpPr txBox="1"/>
          <p:nvPr/>
        </p:nvSpPr>
        <p:spPr>
          <a:xfrm>
            <a:off x="5389158" y="2358017"/>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8471</a:t>
            </a:r>
          </a:p>
        </p:txBody>
      </p:sp>
      <p:sp>
        <p:nvSpPr>
          <p:cNvPr id="29" name="TextBox 28"/>
          <p:cNvSpPr txBox="1"/>
          <p:nvPr/>
        </p:nvSpPr>
        <p:spPr>
          <a:xfrm>
            <a:off x="660882" y="2555642"/>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5778</a:t>
            </a:r>
          </a:p>
        </p:txBody>
      </p:sp>
      <p:sp>
        <p:nvSpPr>
          <p:cNvPr id="30" name="TextBox 29"/>
          <p:cNvSpPr txBox="1"/>
          <p:nvPr/>
        </p:nvSpPr>
        <p:spPr>
          <a:xfrm>
            <a:off x="98804" y="9467393"/>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1245</a:t>
            </a:r>
          </a:p>
        </p:txBody>
      </p:sp>
      <p:sp>
        <p:nvSpPr>
          <p:cNvPr id="31" name="TextBox 30"/>
          <p:cNvSpPr txBox="1"/>
          <p:nvPr/>
        </p:nvSpPr>
        <p:spPr>
          <a:xfrm>
            <a:off x="4230258" y="9022374"/>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7844</a:t>
            </a:r>
          </a:p>
        </p:txBody>
      </p:sp>
      <p:grpSp>
        <p:nvGrpSpPr>
          <p:cNvPr id="19" name="Group 18">
            <a:extLst>
              <a:ext uri="{FF2B5EF4-FFF2-40B4-BE49-F238E27FC236}">
                <a16:creationId xmlns:a16="http://schemas.microsoft.com/office/drawing/2014/main" id="{A5A8B4AA-DF0B-42D7-96D9-77EC98A71DBC}"/>
              </a:ext>
            </a:extLst>
          </p:cNvPr>
          <p:cNvGrpSpPr/>
          <p:nvPr/>
        </p:nvGrpSpPr>
        <p:grpSpPr>
          <a:xfrm>
            <a:off x="4335191" y="3047170"/>
            <a:ext cx="3146913" cy="2952285"/>
            <a:chOff x="400492" y="3171497"/>
            <a:chExt cx="3146913" cy="2952285"/>
          </a:xfrm>
        </p:grpSpPr>
        <p:sp>
          <p:nvSpPr>
            <p:cNvPr id="22" name="TextBox 21"/>
            <p:cNvSpPr txBox="1"/>
            <p:nvPr/>
          </p:nvSpPr>
          <p:spPr>
            <a:xfrm>
              <a:off x="541902" y="3171497"/>
              <a:ext cx="3005503" cy="830997"/>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The directions make. . . .</a:t>
              </a:r>
            </a:p>
          </p:txBody>
        </p:sp>
        <p:sp>
          <p:nvSpPr>
            <p:cNvPr id="27" name="TextBox 26"/>
            <p:cNvSpPr txBox="1"/>
            <p:nvPr/>
          </p:nvSpPr>
          <p:spPr>
            <a:xfrm>
              <a:off x="400492" y="5662117"/>
              <a:ext cx="3005503" cy="461665"/>
            </a:xfrm>
            <a:prstGeom prst="rect">
              <a:avLst/>
            </a:prstGeom>
            <a:noFill/>
          </p:spPr>
          <p:txBody>
            <a:bodyPr wrap="square" rtlCol="0">
              <a:spAutoFit/>
            </a:bodyPr>
            <a:lstStyle/>
            <a:p>
              <a:pPr algn="ctr"/>
              <a:r>
                <a:rPr lang="en-US" sz="2400" b="1" dirty="0">
                  <a:ln>
                    <a:solidFill>
                      <a:schemeClr val="accent1">
                        <a:shade val="50000"/>
                      </a:schemeClr>
                    </a:solidFill>
                  </a:ln>
                  <a:solidFill>
                    <a:schemeClr val="bg1"/>
                  </a:solidFill>
                </a:rPr>
                <a:t>6578</a:t>
              </a:r>
            </a:p>
          </p:txBody>
        </p:sp>
        <p:grpSp>
          <p:nvGrpSpPr>
            <p:cNvPr id="13" name="Group 12">
              <a:extLst>
                <a:ext uri="{FF2B5EF4-FFF2-40B4-BE49-F238E27FC236}">
                  <a16:creationId xmlns:a16="http://schemas.microsoft.com/office/drawing/2014/main" id="{C503ACAE-18BD-4E91-A494-C5B542CA7A06}"/>
                </a:ext>
              </a:extLst>
            </p:cNvPr>
            <p:cNvGrpSpPr/>
            <p:nvPr/>
          </p:nvGrpSpPr>
          <p:grpSpPr>
            <a:xfrm rot="10800000">
              <a:off x="805714" y="4338931"/>
              <a:ext cx="2238375" cy="461664"/>
              <a:chOff x="827195" y="4247699"/>
              <a:chExt cx="2238375" cy="461664"/>
            </a:xfrm>
          </p:grpSpPr>
          <p:pic>
            <p:nvPicPr>
              <p:cNvPr id="32" name="Picture 31">
                <a:extLst>
                  <a:ext uri="{FF2B5EF4-FFF2-40B4-BE49-F238E27FC236}">
                    <a16:creationId xmlns:a16="http://schemas.microsoft.com/office/drawing/2014/main" id="{CFD2F71B-FE04-482E-B704-196E676814F4}"/>
                  </a:ext>
                </a:extLst>
              </p:cNvPr>
              <p:cNvPicPr>
                <a:picLocks noChangeAspect="1"/>
              </p:cNvPicPr>
              <p:nvPr/>
            </p:nvPicPr>
            <p:blipFill rotWithShape="1">
              <a:blip r:embed="rId3"/>
              <a:srcRect t="68730"/>
              <a:stretch/>
            </p:blipFill>
            <p:spPr>
              <a:xfrm rot="10800000">
                <a:off x="827195" y="4247699"/>
                <a:ext cx="2238375" cy="461664"/>
              </a:xfrm>
              <a:prstGeom prst="rect">
                <a:avLst/>
              </a:prstGeom>
            </p:spPr>
          </p:pic>
          <p:cxnSp>
            <p:nvCxnSpPr>
              <p:cNvPr id="3" name="Straight Connector 2">
                <a:extLst>
                  <a:ext uri="{FF2B5EF4-FFF2-40B4-BE49-F238E27FC236}">
                    <a16:creationId xmlns:a16="http://schemas.microsoft.com/office/drawing/2014/main" id="{CCAC7B94-7DD7-4223-86F7-81642F2E4358}"/>
                  </a:ext>
                </a:extLst>
              </p:cNvPr>
              <p:cNvCxnSpPr>
                <a:cxnSpLocks/>
              </p:cNvCxnSpPr>
              <p:nvPr/>
            </p:nvCxnSpPr>
            <p:spPr>
              <a:xfrm>
                <a:off x="990600" y="4709363"/>
                <a:ext cx="18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Isosceles Triangle 6">
              <a:extLst>
                <a:ext uri="{FF2B5EF4-FFF2-40B4-BE49-F238E27FC236}">
                  <a16:creationId xmlns:a16="http://schemas.microsoft.com/office/drawing/2014/main" id="{A89E0EC5-3147-49D5-A6B5-8CEF873B745A}"/>
                </a:ext>
              </a:extLst>
            </p:cNvPr>
            <p:cNvSpPr/>
            <p:nvPr/>
          </p:nvSpPr>
          <p:spPr>
            <a:xfrm rot="18985305">
              <a:off x="2166836" y="4616298"/>
              <a:ext cx="1073302" cy="531829"/>
            </a:xfrm>
            <a:prstGeom prst="triangle">
              <a:avLst>
                <a:gd name="adj" fmla="val 481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5B2329FA-6FD5-475E-AD1A-350D70F3F52C}"/>
                </a:ext>
              </a:extLst>
            </p:cNvPr>
            <p:cNvSpPr/>
            <p:nvPr/>
          </p:nvSpPr>
          <p:spPr>
            <a:xfrm rot="2799256">
              <a:off x="650589" y="4620746"/>
              <a:ext cx="1073302" cy="531829"/>
            </a:xfrm>
            <a:prstGeom prst="triangle">
              <a:avLst>
                <a:gd name="adj" fmla="val 481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7E42ECC2-9789-4367-9325-C7EF640B431F}"/>
              </a:ext>
            </a:extLst>
          </p:cNvPr>
          <p:cNvPicPr>
            <a:picLocks noChangeAspect="1"/>
          </p:cNvPicPr>
          <p:nvPr/>
        </p:nvPicPr>
        <p:blipFill rotWithShape="1">
          <a:blip r:embed="rId3"/>
          <a:srcRect t="68730"/>
          <a:stretch/>
        </p:blipFill>
        <p:spPr>
          <a:xfrm>
            <a:off x="536639" y="8458200"/>
            <a:ext cx="2238375" cy="461664"/>
          </a:xfrm>
          <a:prstGeom prst="rect">
            <a:avLst/>
          </a:prstGeom>
        </p:spPr>
      </p:pic>
      <p:cxnSp>
        <p:nvCxnSpPr>
          <p:cNvPr id="36" name="Straight Connector 35">
            <a:extLst>
              <a:ext uri="{FF2B5EF4-FFF2-40B4-BE49-F238E27FC236}">
                <a16:creationId xmlns:a16="http://schemas.microsoft.com/office/drawing/2014/main" id="{40CFCB98-4E4E-436D-AA72-7C6230B0CB74}"/>
              </a:ext>
            </a:extLst>
          </p:cNvPr>
          <p:cNvCxnSpPr>
            <a:cxnSpLocks/>
          </p:cNvCxnSpPr>
          <p:nvPr/>
        </p:nvCxnSpPr>
        <p:spPr>
          <a:xfrm>
            <a:off x="725424" y="8458200"/>
            <a:ext cx="18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40E53150-42F0-4818-AB0B-22FE427DEB73}"/>
              </a:ext>
            </a:extLst>
          </p:cNvPr>
          <p:cNvSpPr/>
          <p:nvPr/>
        </p:nvSpPr>
        <p:spPr>
          <a:xfrm rot="2779950">
            <a:off x="1491254" y="8756459"/>
            <a:ext cx="1073302" cy="531829"/>
          </a:xfrm>
          <a:prstGeom prst="triangle">
            <a:avLst>
              <a:gd name="adj" fmla="val 481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B7B0977C-28A1-4958-B0F4-FF1685AB0B66}"/>
              </a:ext>
            </a:extLst>
          </p:cNvPr>
          <p:cNvSpPr/>
          <p:nvPr/>
        </p:nvSpPr>
        <p:spPr>
          <a:xfrm rot="8154473">
            <a:off x="1481611" y="8011579"/>
            <a:ext cx="1073302" cy="531829"/>
          </a:xfrm>
          <a:prstGeom prst="triangle">
            <a:avLst>
              <a:gd name="adj" fmla="val 4812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43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xplosion 2 12"/>
          <p:cNvSpPr/>
          <p:nvPr/>
        </p:nvSpPr>
        <p:spPr>
          <a:xfrm>
            <a:off x="2918058" y="0"/>
            <a:ext cx="4866427" cy="3816783"/>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Following directions is so important!  The order of the steps and diagrams and discussing thing with teammates can help you be successful.  Can you follow these directions to find the code?</a:t>
            </a:r>
          </a:p>
        </p:txBody>
      </p:sp>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5</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4" y="830997"/>
            <a:ext cx="2833386" cy="2833386"/>
          </a:xfrm>
          <a:prstGeom prst="rect">
            <a:avLst/>
          </a:prstGeom>
        </p:spPr>
      </p:pic>
      <p:sp>
        <p:nvSpPr>
          <p:cNvPr id="5" name="TextBox 4"/>
          <p:cNvSpPr txBox="1"/>
          <p:nvPr/>
        </p:nvSpPr>
        <p:spPr>
          <a:xfrm>
            <a:off x="0" y="123347"/>
            <a:ext cx="3005503" cy="830997"/>
          </a:xfrm>
          <a:prstGeom prst="rect">
            <a:avLst/>
          </a:prstGeom>
          <a:noFill/>
        </p:spPr>
        <p:txBody>
          <a:bodyPr wrap="square" rtlCol="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I can . . . </a:t>
            </a:r>
          </a:p>
          <a:p>
            <a:pPr algn="ctr"/>
            <a:r>
              <a:rPr lang="en-US" sz="2400" dirty="0">
                <a:ln w="0"/>
                <a:solidFill>
                  <a:schemeClr val="accent1"/>
                </a:solidFill>
                <a:effectLst>
                  <a:outerShdw blurRad="38100" dist="25400" dir="5400000" algn="ctr" rotWithShape="0">
                    <a:srgbClr val="6E747A">
                      <a:alpha val="43000"/>
                    </a:srgbClr>
                  </a:outerShdw>
                </a:effectLst>
              </a:rPr>
              <a:t>Follow Directions</a:t>
            </a:r>
          </a:p>
        </p:txBody>
      </p:sp>
      <p:sp>
        <p:nvSpPr>
          <p:cNvPr id="3" name="TextBox 2"/>
          <p:cNvSpPr txBox="1"/>
          <p:nvPr/>
        </p:nvSpPr>
        <p:spPr>
          <a:xfrm>
            <a:off x="242359" y="3790525"/>
            <a:ext cx="7283387" cy="5878532"/>
          </a:xfrm>
          <a:prstGeom prst="rect">
            <a:avLst/>
          </a:prstGeom>
          <a:noFill/>
        </p:spPr>
        <p:txBody>
          <a:bodyPr wrap="square" rtlCol="0">
            <a:spAutoFit/>
          </a:bodyPr>
          <a:lstStyle/>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Gather your 7 shapes.</a:t>
            </a:r>
            <a:endParaRPr lang="en-US" sz="1400" i="1" dirty="0">
              <a:latin typeface="Verdana" panose="020B0604030504040204" pitchFamily="34" charset="0"/>
              <a:ea typeface="Verdana" panose="020B0604030504040204" pitchFamily="34" charset="0"/>
              <a:cs typeface="Verdana" panose="020B0604030504040204" pitchFamily="34" charset="0"/>
            </a:endParaRPr>
          </a:p>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Find the medium triangle.  Place the triangle flat on the desk with the point of the triangle facing down and the hypotenuse facing up.</a:t>
            </a:r>
          </a:p>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Get the parallelogram and place it to the right of the triangle.  Connect one of the longer sides of the parallelogram to the right side of the triangle. The tops of the two shapes should be even on top and form a flat line. </a:t>
            </a:r>
          </a:p>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Find a small triangle and slide it to the right of the parallelogram.  There is a space to the right of the parallelogram where the hypotenuse of the triangle will match up with the slanted edge of the parallelogram.</a:t>
            </a:r>
          </a:p>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Place the square to the right of the small triangle.  At this point, all the top and bottom edges should line up and form straight lines.</a:t>
            </a:r>
          </a:p>
          <a:p>
            <a:pPr marL="342900" indent="-342900">
              <a:spcAft>
                <a:spcPts val="600"/>
              </a:spcAft>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The last shape in the row is going to be the other small triangle.  Place a short side of the triangle along the right side of the square so that the hypotenuse is pointed down and to the right.  The other short side of the triangle should continue the line along the top of the other shapes.</a:t>
            </a:r>
          </a:p>
          <a:p>
            <a:pPr marL="342900" indent="-342900">
              <a:spcAft>
                <a:spcPts val="600"/>
              </a:spcAft>
              <a:buFontTx/>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Take one of the big triangles and place it above the medium triangle you placed first.  Turn the triangle so the corner with the right angle is touching where the medium triangle and the parallelogram meet up. Shift the big triangle to angle the hypotenuse up just a bit more. </a:t>
            </a:r>
          </a:p>
          <a:p>
            <a:pPr marL="342900" indent="-342900">
              <a:spcAft>
                <a:spcPts val="600"/>
              </a:spcAft>
              <a:buFontTx/>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Take the other big triangle and place it above the square.  Turn the triangle so the corner with the right angle is touching where the square and end triangle meet up. Shift the big triangle to angle the hypotenuse up just a bit more. </a:t>
            </a:r>
          </a:p>
          <a:p>
            <a:pPr marL="342900" indent="-342900">
              <a:spcAft>
                <a:spcPts val="600"/>
              </a:spcAft>
              <a:buFontTx/>
              <a:buAutoNum type="arabicParenR"/>
            </a:pPr>
            <a:r>
              <a:rPr lang="en-US" sz="1400" dirty="0">
                <a:latin typeface="Verdana" panose="020B0604030504040204" pitchFamily="34" charset="0"/>
                <a:ea typeface="Verdana" panose="020B0604030504040204" pitchFamily="34" charset="0"/>
                <a:cs typeface="Verdana" panose="020B0604030504040204" pitchFamily="34" charset="0"/>
              </a:rPr>
              <a:t>What did you build?  Match it to one of the pictures to get the code. </a:t>
            </a:r>
          </a:p>
        </p:txBody>
      </p:sp>
      <p:pic>
        <p:nvPicPr>
          <p:cNvPr id="7" name="Picture 6"/>
          <p:cNvPicPr>
            <a:picLocks noChangeAspect="1"/>
          </p:cNvPicPr>
          <p:nvPr/>
        </p:nvPicPr>
        <p:blipFill>
          <a:blip r:embed="rId3"/>
          <a:stretch>
            <a:fillRect/>
          </a:stretch>
        </p:blipFill>
        <p:spPr>
          <a:xfrm rot="2684316">
            <a:off x="6662047" y="414273"/>
            <a:ext cx="1030865" cy="517009"/>
          </a:xfrm>
          <a:prstGeom prst="rect">
            <a:avLst/>
          </a:prstGeom>
        </p:spPr>
      </p:pic>
      <p:sp>
        <p:nvSpPr>
          <p:cNvPr id="8" name="TextBox 7"/>
          <p:cNvSpPr txBox="1"/>
          <p:nvPr/>
        </p:nvSpPr>
        <p:spPr>
          <a:xfrm rot="2877927">
            <a:off x="6904237" y="321987"/>
            <a:ext cx="1176032" cy="261610"/>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rPr>
              <a:t>Hypotenuse</a:t>
            </a:r>
          </a:p>
        </p:txBody>
      </p:sp>
    </p:spTree>
    <p:extLst>
      <p:ext uri="{BB962C8B-B14F-4D97-AF65-F5344CB8AC3E}">
        <p14:creationId xmlns:p14="http://schemas.microsoft.com/office/powerpoint/2010/main" val="1964793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24132504"/>
              </p:ext>
            </p:extLst>
          </p:nvPr>
        </p:nvGraphicFramePr>
        <p:xfrm>
          <a:off x="533400" y="457200"/>
          <a:ext cx="6702426" cy="7045960"/>
        </p:xfrm>
        <a:graphic>
          <a:graphicData uri="http://schemas.openxmlformats.org/drawingml/2006/table">
            <a:tbl>
              <a:tblPr firstRow="1" bandRow="1">
                <a:tableStyleId>{5C22544A-7EE6-4342-B048-85BDC9FD1C3A}</a:tableStyleId>
              </a:tblPr>
              <a:tblGrid>
                <a:gridCol w="1117071">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gridCol w="1117071">
                  <a:extLst>
                    <a:ext uri="{9D8B030D-6E8A-4147-A177-3AD203B41FA5}">
                      <a16:colId xmlns:a16="http://schemas.microsoft.com/office/drawing/2014/main" val="20003"/>
                    </a:ext>
                  </a:extLst>
                </a:gridCol>
                <a:gridCol w="1117071">
                  <a:extLst>
                    <a:ext uri="{9D8B030D-6E8A-4147-A177-3AD203B41FA5}">
                      <a16:colId xmlns:a16="http://schemas.microsoft.com/office/drawing/2014/main" val="20004"/>
                    </a:ext>
                  </a:extLst>
                </a:gridCol>
                <a:gridCol w="1117071">
                  <a:extLst>
                    <a:ext uri="{9D8B030D-6E8A-4147-A177-3AD203B41FA5}">
                      <a16:colId xmlns:a16="http://schemas.microsoft.com/office/drawing/2014/main" val="20005"/>
                    </a:ext>
                  </a:extLst>
                </a:gridCol>
              </a:tblGrid>
              <a:tr h="370840">
                <a:tc>
                  <a:txBody>
                    <a:bodyPr/>
                    <a:lstStyle/>
                    <a:p>
                      <a:pPr algn="ctr"/>
                      <a:r>
                        <a:rPr lang="en-US" b="1" dirty="0">
                          <a:solidFill>
                            <a:schemeClr val="tx1"/>
                          </a:solidFill>
                        </a:rPr>
                        <a:t>TEACHER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FIGURE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SECRET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b="1" dirty="0">
                          <a:solidFill>
                            <a:schemeClr val="tx1"/>
                          </a:solidFill>
                        </a:rPr>
                        <a:t>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YOU</a:t>
                      </a:r>
                      <a:r>
                        <a:rPr lang="en-US" b="1" baseline="0" dirty="0">
                          <a:solidFill>
                            <a:schemeClr val="tx1"/>
                          </a:solidFill>
                        </a:rPr>
                        <a:t>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DISAPPEAR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HEAT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OLIVE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b="1" dirty="0">
                          <a:solidFill>
                            <a:schemeClr val="tx1"/>
                          </a:solidFill>
                        </a:rPr>
                        <a:t>MOUSE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TABLET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GOOGLE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b="1" dirty="0">
                          <a:solidFill>
                            <a:schemeClr val="tx1"/>
                          </a:solidFill>
                        </a:rPr>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WORDS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b="1" dirty="0">
                          <a:solidFill>
                            <a:schemeClr val="tx1"/>
                          </a:solidFill>
                        </a:rPr>
                        <a:t>DOG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b="1" dirty="0">
                          <a:solidFill>
                            <a:schemeClr val="tx1"/>
                          </a:solidFill>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DUMP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LOOK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b="1" dirty="0">
                          <a:solidFill>
                            <a:schemeClr val="tx1"/>
                          </a:solidFill>
                        </a:rPr>
                        <a:t>WINDOW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DESK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CEILING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CHAIRS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b="1" dirty="0">
                          <a:solidFill>
                            <a:schemeClr val="tx1"/>
                          </a:solidFill>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PARTNER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ANGRY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GROWTH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PLATE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algn="ctr"/>
                      <a:r>
                        <a:rPr lang="en-US" b="1" dirty="0">
                          <a:solidFill>
                            <a:schemeClr val="tx1"/>
                          </a:solidFill>
                        </a:rPr>
                        <a:t>GIRAFFE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ONIONS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SLIDES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a:txBody>
                    <a:bodyPr/>
                    <a:lstStyle/>
                    <a:p>
                      <a:pPr algn="ctr"/>
                      <a:r>
                        <a:rPr lang="en-US" b="1" dirty="0">
                          <a:solidFill>
                            <a:schemeClr val="tx1"/>
                          </a:solidFill>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SECRET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WHISPER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SLEEP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0840">
                <a:tc>
                  <a:txBody>
                    <a:bodyPr/>
                    <a:lstStyle/>
                    <a:p>
                      <a:pPr algn="ctr"/>
                      <a:r>
                        <a:rPr lang="en-US" b="1" dirty="0">
                          <a:solidFill>
                            <a:schemeClr val="tx1"/>
                          </a:solidFill>
                        </a:rPr>
                        <a:t>CUPS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MAGNET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SLEEPING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YOURS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70840">
                <a:tc>
                  <a:txBody>
                    <a:bodyPr/>
                    <a:lstStyle/>
                    <a:p>
                      <a:pPr algn="ctr"/>
                      <a:r>
                        <a:rPr lang="en-US" b="1" dirty="0">
                          <a:solidFill>
                            <a:schemeClr val="tx1"/>
                          </a:solidFill>
                        </a:rPr>
                        <a:t>RUG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FROM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TWENTY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70840">
                <a:tc>
                  <a:txBody>
                    <a:bodyPr/>
                    <a:lstStyle/>
                    <a:p>
                      <a:pPr algn="ctr"/>
                      <a:r>
                        <a:rPr lang="en-US" b="1" dirty="0">
                          <a:solidFill>
                            <a:schemeClr val="tx1"/>
                          </a:solidFill>
                        </a:rPr>
                        <a:t>TAPE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ORANGE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BOTTOM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70840">
                <a:tc>
                  <a:txBody>
                    <a:bodyPr/>
                    <a:lstStyle/>
                    <a:p>
                      <a:pPr algn="ctr"/>
                      <a:r>
                        <a:rPr lang="en-US" b="1"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MINE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BEAUTY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CHEWING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ABOVE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70840">
                <a:tc>
                  <a:txBody>
                    <a:bodyPr/>
                    <a:lstStyle/>
                    <a:p>
                      <a:pPr algn="ctr"/>
                      <a:r>
                        <a:rPr lang="en-US" b="1" dirty="0">
                          <a:solidFill>
                            <a:schemeClr val="tx1"/>
                          </a:solidFill>
                        </a:rPr>
                        <a:t>STAPLER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ELEVEN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GUM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70840">
                <a:tc>
                  <a:txBody>
                    <a:bodyPr/>
                    <a:lstStyle/>
                    <a:p>
                      <a:pPr algn="ctr"/>
                      <a:r>
                        <a:rPr lang="en-US" b="1" dirty="0">
                          <a:solidFill>
                            <a:schemeClr val="tx1"/>
                          </a:solidFill>
                        </a:rPr>
                        <a:t>PEANUTS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KOALA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WINDOW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70840">
                <a:tc>
                  <a:txBody>
                    <a:bodyPr/>
                    <a:lstStyle/>
                    <a:p>
                      <a:pPr algn="ctr"/>
                      <a:r>
                        <a:rPr lang="en-US" b="1"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HINT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YOUR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70840">
                <a:tc>
                  <a:txBody>
                    <a:bodyPr/>
                    <a:lstStyle/>
                    <a:p>
                      <a:pPr algn="ctr"/>
                      <a:r>
                        <a:rPr lang="en-US" b="1" dirty="0">
                          <a:solidFill>
                            <a:schemeClr val="tx1"/>
                          </a:solidFill>
                        </a:rPr>
                        <a:t>K’NEX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LEAK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DOOR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GLUE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370840">
                <a:tc>
                  <a:txBody>
                    <a:bodyPr/>
                    <a:lstStyle/>
                    <a:p>
                      <a:pPr algn="ctr"/>
                      <a:r>
                        <a:rPr lang="en-US" b="1" dirty="0">
                          <a:solidFill>
                            <a:schemeClr val="tx1"/>
                          </a:solidFill>
                        </a:rPr>
                        <a:t>ASSEMBLE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PURPLE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MAGNETIC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BELOW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TEACHER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bl>
          </a:graphicData>
        </a:graphic>
      </p:graphicFrame>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sp>
        <p:nvSpPr>
          <p:cNvPr id="7" name="Isosceles Triangle 6"/>
          <p:cNvSpPr/>
          <p:nvPr/>
        </p:nvSpPr>
        <p:spPr>
          <a:xfrm>
            <a:off x="3036105" y="8107680"/>
            <a:ext cx="6096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e 7"/>
          <p:cNvSpPr/>
          <p:nvPr/>
        </p:nvSpPr>
        <p:spPr>
          <a:xfrm>
            <a:off x="4204273" y="8145780"/>
            <a:ext cx="685800" cy="6096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eart 8"/>
          <p:cNvSpPr/>
          <p:nvPr/>
        </p:nvSpPr>
        <p:spPr>
          <a:xfrm>
            <a:off x="5257800" y="8145780"/>
            <a:ext cx="609600" cy="60960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a:off x="1867937" y="8145780"/>
            <a:ext cx="609600" cy="6858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921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5337559"/>
              </p:ext>
            </p:extLst>
          </p:nvPr>
        </p:nvGraphicFramePr>
        <p:xfrm>
          <a:off x="533400" y="457200"/>
          <a:ext cx="6702426" cy="7045960"/>
        </p:xfrm>
        <a:graphic>
          <a:graphicData uri="http://schemas.openxmlformats.org/drawingml/2006/table">
            <a:tbl>
              <a:tblPr firstRow="1" bandRow="1">
                <a:tableStyleId>{5C22544A-7EE6-4342-B048-85BDC9FD1C3A}</a:tableStyleId>
              </a:tblPr>
              <a:tblGrid>
                <a:gridCol w="1117071">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gridCol w="1117071">
                  <a:extLst>
                    <a:ext uri="{9D8B030D-6E8A-4147-A177-3AD203B41FA5}">
                      <a16:colId xmlns:a16="http://schemas.microsoft.com/office/drawing/2014/main" val="20003"/>
                    </a:ext>
                  </a:extLst>
                </a:gridCol>
                <a:gridCol w="1117071">
                  <a:extLst>
                    <a:ext uri="{9D8B030D-6E8A-4147-A177-3AD203B41FA5}">
                      <a16:colId xmlns:a16="http://schemas.microsoft.com/office/drawing/2014/main" val="20004"/>
                    </a:ext>
                  </a:extLst>
                </a:gridCol>
                <a:gridCol w="1117071">
                  <a:extLst>
                    <a:ext uri="{9D8B030D-6E8A-4147-A177-3AD203B41FA5}">
                      <a16:colId xmlns:a16="http://schemas.microsoft.com/office/drawing/2014/main" val="20005"/>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8"/>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bl>
          </a:graphicData>
        </a:graphic>
      </p:graphicFrame>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sp>
        <p:nvSpPr>
          <p:cNvPr id="6" name="TextBox 5"/>
          <p:cNvSpPr txBox="1"/>
          <p:nvPr/>
        </p:nvSpPr>
        <p:spPr>
          <a:xfrm>
            <a:off x="3124200" y="7701066"/>
            <a:ext cx="1172116" cy="369332"/>
          </a:xfrm>
          <a:prstGeom prst="rect">
            <a:avLst/>
          </a:prstGeom>
          <a:noFill/>
        </p:spPr>
        <p:txBody>
          <a:bodyPr wrap="none" rtlCol="0">
            <a:spAutoFit/>
          </a:bodyPr>
          <a:lstStyle/>
          <a:p>
            <a:r>
              <a:rPr lang="en-US" dirty="0"/>
              <a:t>Overlay 1</a:t>
            </a:r>
          </a:p>
        </p:txBody>
      </p:sp>
      <p:sp>
        <p:nvSpPr>
          <p:cNvPr id="2" name="TextBox 1"/>
          <p:cNvSpPr txBox="1"/>
          <p:nvPr/>
        </p:nvSpPr>
        <p:spPr>
          <a:xfrm>
            <a:off x="533400" y="8176104"/>
            <a:ext cx="6321426" cy="1815882"/>
          </a:xfrm>
          <a:prstGeom prst="rect">
            <a:avLst/>
          </a:prstGeom>
          <a:noFill/>
        </p:spPr>
        <p:txBody>
          <a:bodyPr wrap="square" rtlCol="0">
            <a:spAutoFit/>
          </a:bodyPr>
          <a:lstStyle/>
          <a:p>
            <a:r>
              <a:rPr lang="en-US" sz="1400" dirty="0"/>
              <a:t>You can prepare the overlays in one of three ways: </a:t>
            </a:r>
          </a:p>
          <a:p>
            <a:pPr marL="342900" indent="-342900">
              <a:buAutoNum type="arabicParenR"/>
            </a:pPr>
            <a:r>
              <a:rPr lang="en-US" sz="1400" dirty="0"/>
              <a:t>Print it on a transparency so that the words are clearly visible when laid on top of the word grid.</a:t>
            </a:r>
          </a:p>
          <a:p>
            <a:pPr marL="342900" indent="-342900">
              <a:buAutoNum type="arabicParenR"/>
            </a:pPr>
            <a:r>
              <a:rPr lang="en-US" sz="1400" dirty="0"/>
              <a:t>Print and then cut out the boxes with a paper knife and laminate the paper.</a:t>
            </a:r>
          </a:p>
          <a:p>
            <a:pPr marL="342900" indent="-342900">
              <a:buAutoNum type="arabicParenR"/>
            </a:pPr>
            <a:r>
              <a:rPr lang="en-US" sz="1400" dirty="0"/>
              <a:t>Print it on regular paper and tape to a window or hold over a light.  The white boxes will allow the text to show through when stacked with the word grid.</a:t>
            </a:r>
          </a:p>
        </p:txBody>
      </p:sp>
      <p:sp>
        <p:nvSpPr>
          <p:cNvPr id="10" name="Lightning Bolt 9"/>
          <p:cNvSpPr/>
          <p:nvPr/>
        </p:nvSpPr>
        <p:spPr>
          <a:xfrm>
            <a:off x="6465570" y="609600"/>
            <a:ext cx="609600" cy="685800"/>
          </a:xfrm>
          <a:prstGeom prst="lightningBol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1BA1866-F623-4B58-95BA-0D535B730ED7}"/>
              </a:ext>
            </a:extLst>
          </p:cNvPr>
          <p:cNvCxnSpPr/>
          <p:nvPr/>
        </p:nvCxnSpPr>
        <p:spPr>
          <a:xfrm>
            <a:off x="0" y="7701066"/>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5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2609977020"/>
              </p:ext>
            </p:extLst>
          </p:nvPr>
        </p:nvGraphicFramePr>
        <p:xfrm>
          <a:off x="533400" y="457200"/>
          <a:ext cx="6702426" cy="7045960"/>
        </p:xfrm>
        <a:graphic>
          <a:graphicData uri="http://schemas.openxmlformats.org/drawingml/2006/table">
            <a:tbl>
              <a:tblPr firstRow="1" bandRow="1">
                <a:tableStyleId>{5C22544A-7EE6-4342-B048-85BDC9FD1C3A}</a:tableStyleId>
              </a:tblPr>
              <a:tblGrid>
                <a:gridCol w="1117071">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gridCol w="1117071">
                  <a:extLst>
                    <a:ext uri="{9D8B030D-6E8A-4147-A177-3AD203B41FA5}">
                      <a16:colId xmlns:a16="http://schemas.microsoft.com/office/drawing/2014/main" val="20003"/>
                    </a:ext>
                  </a:extLst>
                </a:gridCol>
                <a:gridCol w="1117071">
                  <a:extLst>
                    <a:ext uri="{9D8B030D-6E8A-4147-A177-3AD203B41FA5}">
                      <a16:colId xmlns:a16="http://schemas.microsoft.com/office/drawing/2014/main" val="20004"/>
                    </a:ext>
                  </a:extLst>
                </a:gridCol>
                <a:gridCol w="1117071">
                  <a:extLst>
                    <a:ext uri="{9D8B030D-6E8A-4147-A177-3AD203B41FA5}">
                      <a16:colId xmlns:a16="http://schemas.microsoft.com/office/drawing/2014/main" val="20005"/>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8"/>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5"/>
                  </a:ext>
                </a:extLst>
              </a:tr>
              <a:tr h="370840">
                <a:tc>
                  <a:txBody>
                    <a:bodyPr/>
                    <a:lstStyle/>
                    <a:p>
                      <a:r>
                        <a:rPr lang="en-US" dirty="0">
                          <a:solidFill>
                            <a:schemeClr val="tx1"/>
                          </a:solidFill>
                        </a:rPr>
                        <a:t>THE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7"/>
                  </a:ext>
                </a:extLst>
              </a:tr>
              <a:tr h="370840">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8"/>
                  </a:ext>
                </a:extLst>
              </a:tr>
            </a:tbl>
          </a:graphicData>
        </a:graphic>
      </p:graphicFrame>
      <p:sp>
        <p:nvSpPr>
          <p:cNvPr id="5" name="TextBox 4"/>
          <p:cNvSpPr txBox="1"/>
          <p:nvPr/>
        </p:nvSpPr>
        <p:spPr>
          <a:xfrm>
            <a:off x="3124200" y="7701066"/>
            <a:ext cx="1172116" cy="369332"/>
          </a:xfrm>
          <a:prstGeom prst="rect">
            <a:avLst/>
          </a:prstGeom>
          <a:noFill/>
        </p:spPr>
        <p:txBody>
          <a:bodyPr wrap="none" rtlCol="0">
            <a:spAutoFit/>
          </a:bodyPr>
          <a:lstStyle/>
          <a:p>
            <a:r>
              <a:rPr lang="en-US" dirty="0"/>
              <a:t>Overlay 2</a:t>
            </a:r>
          </a:p>
        </p:txBody>
      </p:sp>
      <p:sp>
        <p:nvSpPr>
          <p:cNvPr id="6" name="Isosceles Triangle 5"/>
          <p:cNvSpPr/>
          <p:nvPr/>
        </p:nvSpPr>
        <p:spPr>
          <a:xfrm>
            <a:off x="6337777" y="565999"/>
            <a:ext cx="609600" cy="685800"/>
          </a:xfrm>
          <a:prstGeom prst="triangl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cxnSp>
        <p:nvCxnSpPr>
          <p:cNvPr id="8" name="Straight Connector 7">
            <a:extLst>
              <a:ext uri="{FF2B5EF4-FFF2-40B4-BE49-F238E27FC236}">
                <a16:creationId xmlns:a16="http://schemas.microsoft.com/office/drawing/2014/main" id="{58703536-A2C7-4728-90DF-7FC0D5C11EC3}"/>
              </a:ext>
            </a:extLst>
          </p:cNvPr>
          <p:cNvCxnSpPr/>
          <p:nvPr/>
        </p:nvCxnSpPr>
        <p:spPr>
          <a:xfrm>
            <a:off x="0" y="7701066"/>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87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4"/>
          <p:cNvGraphicFramePr>
            <a:graphicFrameLocks/>
          </p:cNvGraphicFramePr>
          <p:nvPr>
            <p:extLst>
              <p:ext uri="{D42A27DB-BD31-4B8C-83A1-F6EECF244321}">
                <p14:modId xmlns:p14="http://schemas.microsoft.com/office/powerpoint/2010/main" val="1804701217"/>
              </p:ext>
            </p:extLst>
          </p:nvPr>
        </p:nvGraphicFramePr>
        <p:xfrm>
          <a:off x="533400" y="457200"/>
          <a:ext cx="6702426" cy="7045960"/>
        </p:xfrm>
        <a:graphic>
          <a:graphicData uri="http://schemas.openxmlformats.org/drawingml/2006/table">
            <a:tbl>
              <a:tblPr firstRow="1" bandRow="1">
                <a:tableStyleId>{5C22544A-7EE6-4342-B048-85BDC9FD1C3A}</a:tableStyleId>
              </a:tblPr>
              <a:tblGrid>
                <a:gridCol w="1117071">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gridCol w="1117071">
                  <a:extLst>
                    <a:ext uri="{9D8B030D-6E8A-4147-A177-3AD203B41FA5}">
                      <a16:colId xmlns:a16="http://schemas.microsoft.com/office/drawing/2014/main" val="20003"/>
                    </a:ext>
                  </a:extLst>
                </a:gridCol>
                <a:gridCol w="1117071">
                  <a:extLst>
                    <a:ext uri="{9D8B030D-6E8A-4147-A177-3AD203B41FA5}">
                      <a16:colId xmlns:a16="http://schemas.microsoft.com/office/drawing/2014/main" val="20004"/>
                    </a:ext>
                  </a:extLst>
                </a:gridCol>
                <a:gridCol w="1117071">
                  <a:extLst>
                    <a:ext uri="{9D8B030D-6E8A-4147-A177-3AD203B41FA5}">
                      <a16:colId xmlns:a16="http://schemas.microsoft.com/office/drawing/2014/main" val="20005"/>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8"/>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8"/>
                  </a:ext>
                </a:extLst>
              </a:tr>
            </a:tbl>
          </a:graphicData>
        </a:graphic>
      </p:graphicFrame>
      <p:sp>
        <p:nvSpPr>
          <p:cNvPr id="5" name="TextBox 4"/>
          <p:cNvSpPr txBox="1"/>
          <p:nvPr/>
        </p:nvSpPr>
        <p:spPr>
          <a:xfrm>
            <a:off x="3124200" y="7701066"/>
            <a:ext cx="1172116" cy="369332"/>
          </a:xfrm>
          <a:prstGeom prst="rect">
            <a:avLst/>
          </a:prstGeom>
          <a:noFill/>
        </p:spPr>
        <p:txBody>
          <a:bodyPr wrap="none" rtlCol="0">
            <a:spAutoFit/>
          </a:bodyPr>
          <a:lstStyle/>
          <a:p>
            <a:r>
              <a:rPr lang="en-US" dirty="0"/>
              <a:t>Overlay 3</a:t>
            </a:r>
          </a:p>
        </p:txBody>
      </p:sp>
      <p:sp>
        <p:nvSpPr>
          <p:cNvPr id="7" name="Pie 6"/>
          <p:cNvSpPr/>
          <p:nvPr/>
        </p:nvSpPr>
        <p:spPr>
          <a:xfrm>
            <a:off x="6400800" y="589677"/>
            <a:ext cx="685800" cy="609600"/>
          </a:xfrm>
          <a:prstGeom prst="pi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cxnSp>
        <p:nvCxnSpPr>
          <p:cNvPr id="8" name="Straight Connector 7">
            <a:extLst>
              <a:ext uri="{FF2B5EF4-FFF2-40B4-BE49-F238E27FC236}">
                <a16:creationId xmlns:a16="http://schemas.microsoft.com/office/drawing/2014/main" id="{5CC1EAAF-7513-45C7-9EBE-C5E89E0CC18C}"/>
              </a:ext>
            </a:extLst>
          </p:cNvPr>
          <p:cNvCxnSpPr/>
          <p:nvPr/>
        </p:nvCxnSpPr>
        <p:spPr>
          <a:xfrm>
            <a:off x="0" y="7701066"/>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74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3124200" y="7701066"/>
            <a:ext cx="1172116" cy="369332"/>
          </a:xfrm>
          <a:prstGeom prst="rect">
            <a:avLst/>
          </a:prstGeom>
          <a:noFill/>
        </p:spPr>
        <p:txBody>
          <a:bodyPr wrap="none" rtlCol="0">
            <a:spAutoFit/>
          </a:bodyPr>
          <a:lstStyle/>
          <a:p>
            <a:r>
              <a:rPr lang="en-US" dirty="0"/>
              <a:t>Overlay 4</a:t>
            </a:r>
          </a:p>
        </p:txBody>
      </p:sp>
      <p:graphicFrame>
        <p:nvGraphicFramePr>
          <p:cNvPr id="6" name="Content Placeholder 4"/>
          <p:cNvGraphicFramePr>
            <a:graphicFrameLocks/>
          </p:cNvGraphicFramePr>
          <p:nvPr>
            <p:extLst>
              <p:ext uri="{D42A27DB-BD31-4B8C-83A1-F6EECF244321}">
                <p14:modId xmlns:p14="http://schemas.microsoft.com/office/powerpoint/2010/main" val="1435209025"/>
              </p:ext>
            </p:extLst>
          </p:nvPr>
        </p:nvGraphicFramePr>
        <p:xfrm>
          <a:off x="533400" y="457200"/>
          <a:ext cx="6702426" cy="7045960"/>
        </p:xfrm>
        <a:graphic>
          <a:graphicData uri="http://schemas.openxmlformats.org/drawingml/2006/table">
            <a:tbl>
              <a:tblPr firstRow="1" bandRow="1">
                <a:tableStyleId>{5C22544A-7EE6-4342-B048-85BDC9FD1C3A}</a:tableStyleId>
              </a:tblPr>
              <a:tblGrid>
                <a:gridCol w="1117071">
                  <a:extLst>
                    <a:ext uri="{9D8B030D-6E8A-4147-A177-3AD203B41FA5}">
                      <a16:colId xmlns:a16="http://schemas.microsoft.com/office/drawing/2014/main" val="20000"/>
                    </a:ext>
                  </a:extLst>
                </a:gridCol>
                <a:gridCol w="1117071">
                  <a:extLst>
                    <a:ext uri="{9D8B030D-6E8A-4147-A177-3AD203B41FA5}">
                      <a16:colId xmlns:a16="http://schemas.microsoft.com/office/drawing/2014/main" val="20001"/>
                    </a:ext>
                  </a:extLst>
                </a:gridCol>
                <a:gridCol w="1117071">
                  <a:extLst>
                    <a:ext uri="{9D8B030D-6E8A-4147-A177-3AD203B41FA5}">
                      <a16:colId xmlns:a16="http://schemas.microsoft.com/office/drawing/2014/main" val="20002"/>
                    </a:ext>
                  </a:extLst>
                </a:gridCol>
                <a:gridCol w="1117071">
                  <a:extLst>
                    <a:ext uri="{9D8B030D-6E8A-4147-A177-3AD203B41FA5}">
                      <a16:colId xmlns:a16="http://schemas.microsoft.com/office/drawing/2014/main" val="20003"/>
                    </a:ext>
                  </a:extLst>
                </a:gridCol>
                <a:gridCol w="1117071">
                  <a:extLst>
                    <a:ext uri="{9D8B030D-6E8A-4147-A177-3AD203B41FA5}">
                      <a16:colId xmlns:a16="http://schemas.microsoft.com/office/drawing/2014/main" val="20004"/>
                    </a:ext>
                  </a:extLst>
                </a:gridCol>
                <a:gridCol w="1117071">
                  <a:extLst>
                    <a:ext uri="{9D8B030D-6E8A-4147-A177-3AD203B41FA5}">
                      <a16:colId xmlns:a16="http://schemas.microsoft.com/office/drawing/2014/main" val="20005"/>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8"/>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3"/>
                  </a:ext>
                </a:extLst>
              </a:tr>
              <a:tr h="370840">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7"/>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18"/>
                  </a:ext>
                </a:extLst>
              </a:tr>
            </a:tbl>
          </a:graphicData>
        </a:graphic>
      </p:graphicFrame>
      <p:sp>
        <p:nvSpPr>
          <p:cNvPr id="7" name="Heart 6"/>
          <p:cNvSpPr/>
          <p:nvPr/>
        </p:nvSpPr>
        <p:spPr>
          <a:xfrm>
            <a:off x="6400800" y="535519"/>
            <a:ext cx="609600" cy="609600"/>
          </a:xfrm>
          <a:prstGeom prst="hear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cxnSp>
        <p:nvCxnSpPr>
          <p:cNvPr id="9" name="Straight Connector 8">
            <a:extLst>
              <a:ext uri="{FF2B5EF4-FFF2-40B4-BE49-F238E27FC236}">
                <a16:creationId xmlns:a16="http://schemas.microsoft.com/office/drawing/2014/main" id="{A309DDDA-AC7C-400B-B7F8-B5A350983456}"/>
              </a:ext>
            </a:extLst>
          </p:cNvPr>
          <p:cNvCxnSpPr/>
          <p:nvPr/>
        </p:nvCxnSpPr>
        <p:spPr>
          <a:xfrm>
            <a:off x="0" y="7701066"/>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07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4" name="TextBox 13"/>
          <p:cNvSpPr txBox="1"/>
          <p:nvPr/>
        </p:nvSpPr>
        <p:spPr>
          <a:xfrm>
            <a:off x="324853" y="749951"/>
            <a:ext cx="7093473" cy="8479244"/>
          </a:xfrm>
          <a:prstGeom prst="rect">
            <a:avLst/>
          </a:prstGeom>
          <a:noFill/>
        </p:spPr>
        <p:txBody>
          <a:bodyPr wrap="square" rtlCol="0">
            <a:spAutoFit/>
          </a:bodyPr>
          <a:lstStyle/>
          <a:p>
            <a:r>
              <a:rPr lang="en-US" sz="1400" b="1" dirty="0">
                <a:latin typeface="Verdana" charset="0"/>
                <a:ea typeface="Verdana" charset="0"/>
                <a:cs typeface="Verdana" charset="0"/>
              </a:rPr>
              <a:t>Teacher Notes and Tips:</a:t>
            </a:r>
          </a:p>
          <a:p>
            <a:endParaRPr lang="en-US" sz="1400" dirty="0">
              <a:latin typeface="Verdana" charset="0"/>
              <a:ea typeface="Verdana" charset="0"/>
              <a:cs typeface="Verdana" charset="0"/>
            </a:endParaRPr>
          </a:p>
          <a:p>
            <a:pPr marL="285750" indent="-285750">
              <a:spcAft>
                <a:spcPts val="600"/>
              </a:spcAft>
              <a:buFont typeface="Arial" charset="0"/>
              <a:buChar char="•"/>
            </a:pPr>
            <a:r>
              <a:rPr lang="en-US" altLang="x-none" sz="1400" dirty="0">
                <a:latin typeface="Verdana" charset="0"/>
                <a:ea typeface="Verdana" charset="0"/>
                <a:cs typeface="Verdana" charset="0"/>
              </a:rPr>
              <a:t>Editable templates have been created as separate slides for you to modify.  If you edit the clues, you may also need to edit the answers in the Google Answer form or on the student answer sheet. </a:t>
            </a:r>
          </a:p>
          <a:p>
            <a:pPr marL="285750" indent="-285750">
              <a:spcAft>
                <a:spcPts val="600"/>
              </a:spcAft>
              <a:buFont typeface="Arial" charset="0"/>
              <a:buChar char="•"/>
            </a:pPr>
            <a:r>
              <a:rPr lang="en-US" altLang="x-none" sz="1400" dirty="0">
                <a:latin typeface="Verdana" charset="0"/>
                <a:ea typeface="Verdana" charset="0"/>
                <a:cs typeface="Verdana" charset="0"/>
              </a:rPr>
              <a:t>There are 8 puzzles with each science escape.  However, they are all independent of each other so you can remove puzzles to ensure there is enough time for some groups.   </a:t>
            </a:r>
          </a:p>
          <a:p>
            <a:pPr marL="285750" indent="-285750">
              <a:spcAft>
                <a:spcPts val="600"/>
              </a:spcAft>
              <a:buFont typeface="Arial" charset="0"/>
              <a:buChar char="•"/>
            </a:pPr>
            <a:r>
              <a:rPr lang="en-US" altLang="x-none" sz="1400" dirty="0">
                <a:latin typeface="Verdana" charset="0"/>
                <a:ea typeface="Verdana" charset="0"/>
                <a:cs typeface="Verdana" charset="0"/>
              </a:rPr>
              <a:t>The puzzles can be given in any order.  They are not dependent on each other.</a:t>
            </a:r>
          </a:p>
          <a:p>
            <a:pPr marL="285750" indent="-285750">
              <a:spcAft>
                <a:spcPts val="600"/>
              </a:spcAft>
              <a:buFont typeface="Arial" charset="0"/>
              <a:buChar char="•"/>
            </a:pPr>
            <a:r>
              <a:rPr lang="en-US" altLang="x-none" sz="1400" dirty="0">
                <a:latin typeface="Verdana" charset="0"/>
                <a:ea typeface="Verdana" charset="0"/>
                <a:cs typeface="Verdana" charset="0"/>
              </a:rPr>
              <a:t>I would encourage you to do the puzzles before giving them to the students.  This will help you become a more effective moderator when it comes to game day.</a:t>
            </a:r>
          </a:p>
          <a:p>
            <a:pPr marL="285750" indent="-285750">
              <a:spcAft>
                <a:spcPts val="600"/>
              </a:spcAft>
              <a:buFont typeface="Arial" charset="0"/>
              <a:buChar char="•"/>
            </a:pPr>
            <a:r>
              <a:rPr lang="en-US" altLang="x-none" sz="1400" dirty="0">
                <a:latin typeface="Verdana" charset="0"/>
                <a:ea typeface="Verdana" charset="0"/>
                <a:cs typeface="Verdana" charset="0"/>
              </a:rPr>
              <a:t>Locks and a bunch of equipment are not needed to run this escape game.  Instead, you can use envelopes and give the students the next one as they show their correct answers for each puzzle.</a:t>
            </a:r>
          </a:p>
          <a:p>
            <a:pPr marL="285750" indent="-285750">
              <a:spcAft>
                <a:spcPts val="600"/>
              </a:spcAft>
              <a:buFont typeface="Arial" charset="0"/>
              <a:buChar char="•"/>
            </a:pPr>
            <a:r>
              <a:rPr lang="en-US" altLang="x-none" sz="1400" dirty="0">
                <a:latin typeface="Verdana" charset="0"/>
                <a:ea typeface="Verdana" charset="0"/>
                <a:cs typeface="Verdana" charset="0"/>
              </a:rPr>
              <a:t>You will choose between the student answer document or the digital lock document (instructions on page 2) to verify the codes.</a:t>
            </a:r>
          </a:p>
          <a:p>
            <a:pPr marL="285750" indent="-285750">
              <a:spcAft>
                <a:spcPts val="600"/>
              </a:spcAft>
              <a:buFont typeface="Arial" charset="0"/>
              <a:buChar char="•"/>
            </a:pPr>
            <a:r>
              <a:rPr lang="en-US" altLang="x-none" sz="1400" dirty="0">
                <a:latin typeface="Verdana" charset="0"/>
                <a:ea typeface="Verdana" charset="0"/>
                <a:cs typeface="Verdana" charset="0"/>
              </a:rPr>
              <a:t>Making student groups of 4 or fewer keeps everyone engaged better.</a:t>
            </a:r>
          </a:p>
          <a:p>
            <a:pPr marL="285750" indent="-285750">
              <a:spcAft>
                <a:spcPts val="600"/>
              </a:spcAft>
              <a:buFont typeface="Arial" charset="0"/>
              <a:buChar char="•"/>
            </a:pPr>
            <a:r>
              <a:rPr lang="en-US" altLang="x-none" sz="1400" dirty="0">
                <a:latin typeface="Verdana" charset="0"/>
                <a:ea typeface="Verdana" charset="0"/>
                <a:cs typeface="Verdana" charset="0"/>
              </a:rPr>
              <a:t>For a 40-minute class period, you will probably only use 5-6 total puzzles.  If the class is longer, the students may be able to complete all 8.</a:t>
            </a:r>
          </a:p>
          <a:p>
            <a:pPr marL="285750" indent="-285750">
              <a:spcAft>
                <a:spcPts val="600"/>
              </a:spcAft>
              <a:buFont typeface="Arial" charset="0"/>
              <a:buChar char="•"/>
            </a:pPr>
            <a:r>
              <a:rPr lang="en-US" altLang="x-none" sz="1400" dirty="0">
                <a:latin typeface="Verdana" charset="0"/>
                <a:ea typeface="Verdana" charset="0"/>
                <a:cs typeface="Verdana" charset="0"/>
              </a:rPr>
              <a:t>It’s okay if some groups don’t finish.  In fact, you don’t want all groups to finish.  A typical commercial escape room has about 15-30% escape rate.  It’s an accomplishment to escape!</a:t>
            </a:r>
          </a:p>
          <a:p>
            <a:pPr marL="285750" indent="-285750">
              <a:spcAft>
                <a:spcPts val="600"/>
              </a:spcAft>
              <a:buFont typeface="Arial" charset="0"/>
              <a:buChar char="•"/>
            </a:pPr>
            <a:r>
              <a:rPr lang="en-US" altLang="x-none" sz="1400" dirty="0">
                <a:latin typeface="Verdana" charset="0"/>
                <a:ea typeface="Verdana" charset="0"/>
                <a:cs typeface="Verdana" charset="0"/>
              </a:rPr>
              <a:t>Be prepared to provide subtle hints to groups who are struggling.  If a group has been working for 7 – 10 minutes on a puzzle, give them a hand so they can feel some progression within the game.</a:t>
            </a:r>
          </a:p>
          <a:p>
            <a:pPr marL="285750" indent="-285750">
              <a:spcAft>
                <a:spcPts val="600"/>
              </a:spcAft>
              <a:buFont typeface="Arial" charset="0"/>
              <a:buChar char="•"/>
            </a:pPr>
            <a:r>
              <a:rPr lang="en-US" altLang="x-none" sz="1400" dirty="0">
                <a:latin typeface="Verdana" charset="0"/>
                <a:ea typeface="Verdana" charset="0"/>
                <a:cs typeface="Verdana" charset="0"/>
              </a:rPr>
              <a:t>The challenge video is in a separate folder with your download.  Show it at the beginning of class and start the timer.</a:t>
            </a:r>
          </a:p>
          <a:p>
            <a:pPr marL="285750" indent="-285750">
              <a:spcAft>
                <a:spcPts val="600"/>
              </a:spcAft>
              <a:buFont typeface="Arial" charset="0"/>
              <a:buChar char="•"/>
            </a:pPr>
            <a:r>
              <a:rPr lang="en-US" altLang="x-none" sz="1400" dirty="0">
                <a:latin typeface="Verdana" charset="0"/>
                <a:ea typeface="Verdana" charset="0"/>
                <a:cs typeface="Verdana" charset="0"/>
              </a:rPr>
              <a:t>Students can use scratch paper or the back of their answer document for math problems, etc.</a:t>
            </a:r>
          </a:p>
          <a:p>
            <a:pPr marL="285750" indent="-285750">
              <a:spcAft>
                <a:spcPts val="600"/>
              </a:spcAft>
              <a:buFont typeface="Arial" charset="0"/>
              <a:buChar char="•"/>
            </a:pPr>
            <a:r>
              <a:rPr lang="en-US" altLang="x-none" sz="1400" dirty="0">
                <a:latin typeface="Verdana" charset="0"/>
                <a:ea typeface="Verdana" charset="0"/>
                <a:cs typeface="Verdana" charset="0"/>
              </a:rPr>
              <a:t>The introduction video has been included in the download folder.</a:t>
            </a:r>
          </a:p>
          <a:p>
            <a:endParaRPr lang="en-US"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Teacher Directions</a:t>
            </a:r>
            <a:endParaRPr lang="en-US" dirty="0"/>
          </a:p>
        </p:txBody>
      </p:sp>
    </p:spTree>
    <p:extLst>
      <p:ext uri="{BB962C8B-B14F-4D97-AF65-F5344CB8AC3E}">
        <p14:creationId xmlns:p14="http://schemas.microsoft.com/office/powerpoint/2010/main" val="4130327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240"/>
            <a:ext cx="3305175" cy="3295650"/>
          </a:xfrm>
          <a:prstGeom prst="rect">
            <a:avLst/>
          </a:prstGeom>
        </p:spPr>
      </p:pic>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225" y="3310890"/>
            <a:ext cx="3305175" cy="329565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42" y="152400"/>
            <a:ext cx="3305175" cy="3295650"/>
          </a:xfrm>
          <a:prstGeom prst="rect">
            <a:avLst/>
          </a:prstGeom>
        </p:spPr>
      </p:pic>
      <p:sp>
        <p:nvSpPr>
          <p:cNvPr id="9" name="Content Placeholder 2"/>
          <p:cNvSpPr txBox="1">
            <a:spLocks/>
          </p:cNvSpPr>
          <p:nvPr/>
        </p:nvSpPr>
        <p:spPr>
          <a:xfrm rot="21419955">
            <a:off x="1022524" y="1081113"/>
            <a:ext cx="2199099" cy="1960203"/>
          </a:xfrm>
          <a:prstGeom prst="rect">
            <a:avLst/>
          </a:prstGeom>
        </p:spPr>
        <p:txBody>
          <a:bodyPr vert="horz" lIns="91440" tIns="45720" rIns="91440" bIns="45720" rtlCol="0">
            <a:normAutofit fontScale="92500" lnSpcReduction="20000"/>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Teamwork is so important.  </a:t>
            </a:r>
          </a:p>
          <a:p>
            <a:pPr marL="0" indent="0" fontAlgn="auto">
              <a:spcAft>
                <a:spcPts val="0"/>
              </a:spcAft>
              <a:buFont typeface="Arial" panose="020B0604020202020204" pitchFamily="34" charset="0"/>
              <a:buNone/>
            </a:pPr>
            <a:r>
              <a:rPr lang="en-US" dirty="0"/>
              <a:t>Can you figure out how to get the clue without moving the container?</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83" y="3448050"/>
            <a:ext cx="3305175" cy="3295650"/>
          </a:xfrm>
          <a:prstGeom prst="rect">
            <a:avLst/>
          </a:prstGeom>
        </p:spPr>
      </p:pic>
      <p:cxnSp>
        <p:nvCxnSpPr>
          <p:cNvPr id="13" name="Straight Connector 12"/>
          <p:cNvCxnSpPr/>
          <p:nvPr/>
        </p:nvCxnSpPr>
        <p:spPr>
          <a:xfrm>
            <a:off x="0" y="6858000"/>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3432810"/>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10000" y="15240"/>
            <a:ext cx="76200" cy="935736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62023" y="7021537"/>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845</a:t>
            </a:r>
            <a:endParaRPr lang="en-US" dirty="0"/>
          </a:p>
        </p:txBody>
      </p:sp>
      <p:sp>
        <p:nvSpPr>
          <p:cNvPr id="20" name="Rectangle 19"/>
          <p:cNvSpPr/>
          <p:nvPr/>
        </p:nvSpPr>
        <p:spPr>
          <a:xfrm>
            <a:off x="914528" y="8278473"/>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845</a:t>
            </a:r>
            <a:endParaRPr lang="en-US" dirty="0"/>
          </a:p>
        </p:txBody>
      </p:sp>
      <p:sp>
        <p:nvSpPr>
          <p:cNvPr id="21" name="Rectangle 20"/>
          <p:cNvSpPr/>
          <p:nvPr/>
        </p:nvSpPr>
        <p:spPr>
          <a:xfrm>
            <a:off x="4917217" y="8278473"/>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845</a:t>
            </a:r>
            <a:endParaRPr lang="en-US" dirty="0"/>
          </a:p>
        </p:txBody>
      </p:sp>
      <p:sp>
        <p:nvSpPr>
          <p:cNvPr id="22" name="Rectangle 21"/>
          <p:cNvSpPr/>
          <p:nvPr/>
        </p:nvSpPr>
        <p:spPr>
          <a:xfrm>
            <a:off x="4900481" y="70104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845</a:t>
            </a:r>
            <a:endParaRPr lang="en-US" dirty="0"/>
          </a:p>
        </p:txBody>
      </p:sp>
      <p:cxnSp>
        <p:nvCxnSpPr>
          <p:cNvPr id="24" name="Straight Connector 23"/>
          <p:cNvCxnSpPr/>
          <p:nvPr/>
        </p:nvCxnSpPr>
        <p:spPr>
          <a:xfrm>
            <a:off x="0" y="8229600"/>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4402" y="9389905"/>
            <a:ext cx="7378943" cy="369332"/>
          </a:xfrm>
          <a:prstGeom prst="rect">
            <a:avLst/>
          </a:prstGeom>
          <a:noFill/>
        </p:spPr>
        <p:txBody>
          <a:bodyPr wrap="none" rtlCol="0">
            <a:spAutoFit/>
          </a:bodyPr>
          <a:lstStyle/>
          <a:p>
            <a:r>
              <a:rPr lang="en-US" dirty="0"/>
              <a:t>4 sets this page.  Secure a paper clip to the code to make it magnetic. </a:t>
            </a:r>
          </a:p>
        </p:txBody>
      </p:sp>
      <p:cxnSp>
        <p:nvCxnSpPr>
          <p:cNvPr id="27" name="Straight Connector 26"/>
          <p:cNvCxnSpPr/>
          <p:nvPr/>
        </p:nvCxnSpPr>
        <p:spPr>
          <a:xfrm>
            <a:off x="0" y="9389905"/>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B6A0868C-3A9B-437F-A2C1-68CCC8BD8831}"/>
              </a:ext>
            </a:extLst>
          </p:cNvPr>
          <p:cNvSpPr txBox="1">
            <a:spLocks/>
          </p:cNvSpPr>
          <p:nvPr/>
        </p:nvSpPr>
        <p:spPr>
          <a:xfrm rot="21419955">
            <a:off x="4950281" y="916858"/>
            <a:ext cx="2199099" cy="1960203"/>
          </a:xfrm>
          <a:prstGeom prst="rect">
            <a:avLst/>
          </a:prstGeom>
        </p:spPr>
        <p:txBody>
          <a:bodyPr vert="horz" lIns="91440" tIns="45720" rIns="91440" bIns="45720" rtlCol="0">
            <a:normAutofit fontScale="92500" lnSpcReduction="20000"/>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Teamwork is so important.  </a:t>
            </a:r>
          </a:p>
          <a:p>
            <a:pPr marL="0" indent="0" fontAlgn="auto">
              <a:spcAft>
                <a:spcPts val="0"/>
              </a:spcAft>
              <a:buFont typeface="Arial" panose="020B0604020202020204" pitchFamily="34" charset="0"/>
              <a:buNone/>
            </a:pPr>
            <a:r>
              <a:rPr lang="en-US" dirty="0"/>
              <a:t>Can you figure out how to get the clue without moving the container?</a:t>
            </a:r>
          </a:p>
        </p:txBody>
      </p:sp>
      <p:sp>
        <p:nvSpPr>
          <p:cNvPr id="26" name="Content Placeholder 2">
            <a:extLst>
              <a:ext uri="{FF2B5EF4-FFF2-40B4-BE49-F238E27FC236}">
                <a16:creationId xmlns:a16="http://schemas.microsoft.com/office/drawing/2014/main" id="{2E7131DC-B684-492B-AF4C-4FB144FAEEEC}"/>
              </a:ext>
            </a:extLst>
          </p:cNvPr>
          <p:cNvSpPr txBox="1">
            <a:spLocks/>
          </p:cNvSpPr>
          <p:nvPr/>
        </p:nvSpPr>
        <p:spPr>
          <a:xfrm rot="21419955">
            <a:off x="1302768" y="4376762"/>
            <a:ext cx="2199099" cy="1960203"/>
          </a:xfrm>
          <a:prstGeom prst="rect">
            <a:avLst/>
          </a:prstGeom>
        </p:spPr>
        <p:txBody>
          <a:bodyPr vert="horz" lIns="91440" tIns="45720" rIns="91440" bIns="45720" rtlCol="0">
            <a:normAutofit fontScale="92500" lnSpcReduction="20000"/>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Teamwork is so important.  </a:t>
            </a:r>
          </a:p>
          <a:p>
            <a:pPr marL="0" indent="0" fontAlgn="auto">
              <a:spcAft>
                <a:spcPts val="0"/>
              </a:spcAft>
              <a:buFont typeface="Arial" panose="020B0604020202020204" pitchFamily="34" charset="0"/>
              <a:buNone/>
            </a:pPr>
            <a:r>
              <a:rPr lang="en-US" dirty="0"/>
              <a:t>Can you figure out how to get the clue without moving the container?</a:t>
            </a:r>
          </a:p>
        </p:txBody>
      </p:sp>
      <p:sp>
        <p:nvSpPr>
          <p:cNvPr id="28" name="Content Placeholder 2">
            <a:extLst>
              <a:ext uri="{FF2B5EF4-FFF2-40B4-BE49-F238E27FC236}">
                <a16:creationId xmlns:a16="http://schemas.microsoft.com/office/drawing/2014/main" id="{A5CCF263-114B-4A94-983B-25A88179F9C0}"/>
              </a:ext>
            </a:extLst>
          </p:cNvPr>
          <p:cNvSpPr txBox="1">
            <a:spLocks/>
          </p:cNvSpPr>
          <p:nvPr/>
        </p:nvSpPr>
        <p:spPr>
          <a:xfrm rot="21419955">
            <a:off x="5142501" y="4171017"/>
            <a:ext cx="2199099" cy="1960203"/>
          </a:xfrm>
          <a:prstGeom prst="rect">
            <a:avLst/>
          </a:prstGeom>
        </p:spPr>
        <p:txBody>
          <a:bodyPr vert="horz" lIns="91440" tIns="45720" rIns="91440" bIns="45720" rtlCol="0">
            <a:normAutofit fontScale="92500" lnSpcReduction="20000"/>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Teamwork is so important.  </a:t>
            </a:r>
          </a:p>
          <a:p>
            <a:pPr marL="0" indent="0" fontAlgn="auto">
              <a:spcAft>
                <a:spcPts val="0"/>
              </a:spcAft>
              <a:buFont typeface="Arial" panose="020B0604020202020204" pitchFamily="34" charset="0"/>
              <a:buNone/>
            </a:pPr>
            <a:r>
              <a:rPr lang="en-US" dirty="0"/>
              <a:t>Can you figure out how to get the clue without moving the container?</a:t>
            </a:r>
          </a:p>
        </p:txBody>
      </p:sp>
    </p:spTree>
    <p:extLst>
      <p:ext uri="{BB962C8B-B14F-4D97-AF65-F5344CB8AC3E}">
        <p14:creationId xmlns:p14="http://schemas.microsoft.com/office/powerpoint/2010/main" val="389094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3210DB06-107F-4C73-BB64-B963AD60D61F}"/>
              </a:ext>
            </a:extLst>
          </p:cNvPr>
          <p:cNvSpPr txBox="1"/>
          <p:nvPr/>
        </p:nvSpPr>
        <p:spPr>
          <a:xfrm>
            <a:off x="6496050" y="9776542"/>
            <a:ext cx="1276350" cy="215444"/>
          </a:xfrm>
          <a:prstGeom prst="rect">
            <a:avLst/>
          </a:prstGeom>
          <a:noFill/>
        </p:spPr>
        <p:txBody>
          <a:bodyPr wrap="square" rtlCol="0">
            <a:spAutoFit/>
          </a:bodyPr>
          <a:lstStyle/>
          <a:p>
            <a:r>
              <a:rPr lang="en-US" sz="800" dirty="0"/>
              <a:t>B2S: Puzzle 7</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791366" y="4170332"/>
            <a:ext cx="4511613" cy="6381750"/>
          </a:xfrm>
        </p:spPr>
      </p:pic>
      <p:pic>
        <p:nvPicPr>
          <p:cNvPr id="9"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672303" y="-515764"/>
            <a:ext cx="4511613" cy="6381750"/>
          </a:xfrm>
          <a:prstGeom prst="rect">
            <a:avLst/>
          </a:prstGeom>
        </p:spPr>
      </p:pic>
    </p:spTree>
    <p:extLst>
      <p:ext uri="{BB962C8B-B14F-4D97-AF65-F5344CB8AC3E}">
        <p14:creationId xmlns:p14="http://schemas.microsoft.com/office/powerpoint/2010/main" val="346799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040A39F-0AA2-FE4A-9F1E-E558DA8E8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4507992"/>
            <a:ext cx="2551176" cy="1746504"/>
          </a:xfrm>
          <a:prstGeom prst="rect">
            <a:avLst/>
          </a:prstGeom>
        </p:spPr>
      </p:pic>
      <p:pic>
        <p:nvPicPr>
          <p:cNvPr id="35" name="Picture 34">
            <a:extLst>
              <a:ext uri="{FF2B5EF4-FFF2-40B4-BE49-F238E27FC236}">
                <a16:creationId xmlns:a16="http://schemas.microsoft.com/office/drawing/2014/main" id="{DD8FA53B-DC2E-7241-B654-60F836964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6254496"/>
            <a:ext cx="2551176" cy="1746504"/>
          </a:xfrm>
          <a:prstGeom prst="rect">
            <a:avLst/>
          </a:prstGeom>
        </p:spPr>
      </p:pic>
      <p:pic>
        <p:nvPicPr>
          <p:cNvPr id="37" name="Picture 36">
            <a:extLst>
              <a:ext uri="{FF2B5EF4-FFF2-40B4-BE49-F238E27FC236}">
                <a16:creationId xmlns:a16="http://schemas.microsoft.com/office/drawing/2014/main" id="{D5872987-E4A1-934F-AAD3-E8F536C0C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8001000"/>
            <a:ext cx="2551176" cy="1746504"/>
          </a:xfrm>
          <a:prstGeom prst="rect">
            <a:avLst/>
          </a:prstGeom>
        </p:spPr>
      </p:pic>
      <p:pic>
        <p:nvPicPr>
          <p:cNvPr id="39" name="Picture 38">
            <a:extLst>
              <a:ext uri="{FF2B5EF4-FFF2-40B4-BE49-F238E27FC236}">
                <a16:creationId xmlns:a16="http://schemas.microsoft.com/office/drawing/2014/main" id="{DF5AA63A-7557-5F49-BF9F-83C1DA1BC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2761488"/>
            <a:ext cx="2551176" cy="1746504"/>
          </a:xfrm>
          <a:prstGeom prst="rect">
            <a:avLst/>
          </a:prstGeom>
        </p:spPr>
      </p:pic>
      <p:pic>
        <p:nvPicPr>
          <p:cNvPr id="40" name="Picture 39">
            <a:extLst>
              <a:ext uri="{FF2B5EF4-FFF2-40B4-BE49-F238E27FC236}">
                <a16:creationId xmlns:a16="http://schemas.microsoft.com/office/drawing/2014/main" id="{14B11C85-48A6-E149-B022-5B2DE4213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014984"/>
            <a:ext cx="2551176" cy="1746504"/>
          </a:xfrm>
          <a:prstGeom prst="rect">
            <a:avLst/>
          </a:prstGeom>
        </p:spPr>
      </p:pic>
      <p:sp>
        <p:nvSpPr>
          <p:cNvPr id="4" name="TextBox 3">
            <a:extLst>
              <a:ext uri="{FF2B5EF4-FFF2-40B4-BE49-F238E27FC236}">
                <a16:creationId xmlns:a16="http://schemas.microsoft.com/office/drawing/2014/main" id="{3210DB06-107F-4C73-BB64-B963AD60D61F}"/>
              </a:ext>
            </a:extLst>
          </p:cNvPr>
          <p:cNvSpPr txBox="1"/>
          <p:nvPr/>
        </p:nvSpPr>
        <p:spPr>
          <a:xfrm>
            <a:off x="6800850" y="9747504"/>
            <a:ext cx="1276350" cy="215444"/>
          </a:xfrm>
          <a:prstGeom prst="rect">
            <a:avLst/>
          </a:prstGeom>
          <a:noFill/>
        </p:spPr>
        <p:txBody>
          <a:bodyPr wrap="square" rtlCol="0">
            <a:spAutoFit/>
          </a:bodyPr>
          <a:lstStyle/>
          <a:p>
            <a:r>
              <a:rPr lang="en-US" sz="800" dirty="0"/>
              <a:t>B2S: Puzzle 7</a:t>
            </a:r>
          </a:p>
        </p:txBody>
      </p:sp>
      <p:sp>
        <p:nvSpPr>
          <p:cNvPr id="8" name="AutoShape 2" descr="Image result for growth mindset"/>
          <p:cNvSpPr>
            <a:spLocks noChangeAspect="1" noChangeArrowheads="1"/>
          </p:cNvSpPr>
          <p:nvPr/>
        </p:nvSpPr>
        <p:spPr bwMode="auto">
          <a:xfrm>
            <a:off x="155575" y="-1690688"/>
            <a:ext cx="4695825" cy="3524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93" y="4507992"/>
            <a:ext cx="2551176" cy="1746504"/>
          </a:xfrm>
          <a:prstGeom prst="rect">
            <a:avLst/>
          </a:prstGeom>
        </p:spPr>
      </p:pic>
      <p:sp>
        <p:nvSpPr>
          <p:cNvPr id="14" name="TextBox 13"/>
          <p:cNvSpPr txBox="1"/>
          <p:nvPr/>
        </p:nvSpPr>
        <p:spPr>
          <a:xfrm>
            <a:off x="4005920" y="4835517"/>
            <a:ext cx="2464136" cy="1323439"/>
          </a:xfrm>
          <a:prstGeom prst="rect">
            <a:avLst/>
          </a:prstGeom>
          <a:noFill/>
        </p:spPr>
        <p:txBody>
          <a:bodyPr wrap="non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I’ll try a different </a:t>
            </a:r>
          </a:p>
          <a:p>
            <a:pPr algn="ctr"/>
            <a:r>
              <a:rPr lang="en-US" sz="2000" dirty="0">
                <a:latin typeface="Verdana" panose="020B0604030504040204" pitchFamily="34" charset="0"/>
                <a:ea typeface="Verdana" panose="020B0604030504040204" pitchFamily="34" charset="0"/>
                <a:cs typeface="Verdana" panose="020B0604030504040204" pitchFamily="34" charset="0"/>
              </a:rPr>
              <a:t>strategy.</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11</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93" y="6254496"/>
            <a:ext cx="2551176" cy="1746504"/>
          </a:xfrm>
          <a:prstGeom prst="rect">
            <a:avLst/>
          </a:prstGeom>
        </p:spPr>
      </p:pic>
      <p:sp>
        <p:nvSpPr>
          <p:cNvPr id="16" name="TextBox 15"/>
          <p:cNvSpPr txBox="1"/>
          <p:nvPr/>
        </p:nvSpPr>
        <p:spPr>
          <a:xfrm>
            <a:off x="1419588" y="6735910"/>
            <a:ext cx="2597186" cy="923330"/>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This is good enough.</a:t>
            </a:r>
          </a:p>
          <a:p>
            <a:endParaRPr lang="en-US" dirty="0">
              <a:latin typeface="Verdana" panose="020B0604030504040204" pitchFamily="34" charset="0"/>
              <a:ea typeface="Verdana" panose="020B0604030504040204" pitchFamily="34" charset="0"/>
              <a:cs typeface="Verdana" panose="020B0604030504040204" pitchFamily="34" charset="0"/>
            </a:endParaRPr>
          </a:p>
          <a:p>
            <a:pPr algn="ctr"/>
            <a:r>
              <a:rPr lang="en-US" dirty="0">
                <a:latin typeface="Verdana" panose="020B0604030504040204" pitchFamily="34" charset="0"/>
                <a:ea typeface="Verdana" panose="020B0604030504040204" pitchFamily="34" charset="0"/>
                <a:cs typeface="Verdana" panose="020B0604030504040204" pitchFamily="34" charset="0"/>
              </a:rPr>
              <a:t>12</a:t>
            </a:r>
          </a:p>
        </p:txBody>
      </p:sp>
      <p:sp>
        <p:nvSpPr>
          <p:cNvPr id="18" name="TextBox 17"/>
          <p:cNvSpPr txBox="1"/>
          <p:nvPr/>
        </p:nvSpPr>
        <p:spPr>
          <a:xfrm>
            <a:off x="4030959" y="6775507"/>
            <a:ext cx="2414059" cy="892552"/>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Is this my best work?</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5</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93" y="8001000"/>
            <a:ext cx="2551176" cy="1746504"/>
          </a:xfrm>
          <a:prstGeom prst="rect">
            <a:avLst/>
          </a:prstGeom>
        </p:spPr>
      </p:pic>
      <p:sp>
        <p:nvSpPr>
          <p:cNvPr id="20" name="TextBox 19"/>
          <p:cNvSpPr txBox="1"/>
          <p:nvPr/>
        </p:nvSpPr>
        <p:spPr>
          <a:xfrm>
            <a:off x="4230077" y="8267206"/>
            <a:ext cx="2271776"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This is too hard.</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6</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93" y="2761488"/>
            <a:ext cx="2551176" cy="1746504"/>
          </a:xfrm>
          <a:prstGeom prst="rect">
            <a:avLst/>
          </a:prstGeom>
        </p:spPr>
      </p:pic>
      <p:sp>
        <p:nvSpPr>
          <p:cNvPr id="24" name="TextBox 23"/>
          <p:cNvSpPr txBox="1"/>
          <p:nvPr/>
        </p:nvSpPr>
        <p:spPr>
          <a:xfrm>
            <a:off x="1649484" y="8250427"/>
            <a:ext cx="2106026" cy="1323439"/>
          </a:xfrm>
          <a:prstGeom prst="rect">
            <a:avLst/>
          </a:prstGeom>
          <a:noFill/>
        </p:spPr>
        <p:txBody>
          <a:bodyPr wrap="non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This may take </a:t>
            </a:r>
          </a:p>
          <a:p>
            <a:pPr algn="ctr"/>
            <a:r>
              <a:rPr lang="en-US" sz="2000" dirty="0">
                <a:latin typeface="Verdana" panose="020B0604030504040204" pitchFamily="34" charset="0"/>
                <a:ea typeface="Verdana" panose="020B0604030504040204" pitchFamily="34" charset="0"/>
                <a:cs typeface="Verdana" panose="020B0604030504040204" pitchFamily="34" charset="0"/>
              </a:rPr>
              <a:t>some time.</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7</a:t>
            </a: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93" y="1014984"/>
            <a:ext cx="2551176" cy="1746504"/>
          </a:xfrm>
          <a:prstGeom prst="rect">
            <a:avLst/>
          </a:prstGeom>
        </p:spPr>
      </p:pic>
      <p:sp>
        <p:nvSpPr>
          <p:cNvPr id="28" name="TextBox 27"/>
          <p:cNvSpPr txBox="1"/>
          <p:nvPr/>
        </p:nvSpPr>
        <p:spPr>
          <a:xfrm>
            <a:off x="4306375" y="2986531"/>
            <a:ext cx="1809470" cy="1323439"/>
          </a:xfrm>
          <a:prstGeom prst="rect">
            <a:avLst/>
          </a:prstGeom>
          <a:noFill/>
        </p:spPr>
        <p:txBody>
          <a:bodyPr wrap="non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I’ll never be </a:t>
            </a:r>
          </a:p>
          <a:p>
            <a:pPr algn="ctr"/>
            <a:r>
              <a:rPr lang="en-US" sz="2000" dirty="0">
                <a:latin typeface="Verdana" panose="020B0604030504040204" pitchFamily="34" charset="0"/>
                <a:ea typeface="Verdana" panose="020B0604030504040204" pitchFamily="34" charset="0"/>
                <a:cs typeface="Verdana" panose="020B0604030504040204" pitchFamily="34" charset="0"/>
              </a:rPr>
              <a:t>that smart. </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14</a:t>
            </a:r>
          </a:p>
        </p:txBody>
      </p:sp>
      <p:sp>
        <p:nvSpPr>
          <p:cNvPr id="29" name="TextBox 28"/>
          <p:cNvSpPr txBox="1"/>
          <p:nvPr/>
        </p:nvSpPr>
        <p:spPr>
          <a:xfrm>
            <a:off x="1698511" y="1471019"/>
            <a:ext cx="2039341"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got it wrong.</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2</a:t>
            </a:r>
          </a:p>
        </p:txBody>
      </p:sp>
      <p:sp>
        <p:nvSpPr>
          <p:cNvPr id="30" name="TextBox 29"/>
          <p:cNvSpPr txBox="1"/>
          <p:nvPr/>
        </p:nvSpPr>
        <p:spPr>
          <a:xfrm>
            <a:off x="4106909" y="1283362"/>
            <a:ext cx="2262158" cy="1323439"/>
          </a:xfrm>
          <a:prstGeom prst="rect">
            <a:avLst/>
          </a:prstGeom>
          <a:noFill/>
        </p:spPr>
        <p:txBody>
          <a:bodyPr wrap="non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I can learn from</a:t>
            </a:r>
          </a:p>
          <a:p>
            <a:pPr algn="ctr"/>
            <a:r>
              <a:rPr lang="en-US" sz="2000" dirty="0">
                <a:latin typeface="Verdana" panose="020B0604030504040204" pitchFamily="34" charset="0"/>
                <a:ea typeface="Verdana" panose="020B0604030504040204" pitchFamily="34" charset="0"/>
                <a:cs typeface="Verdana" panose="020B0604030504040204" pitchFamily="34" charset="0"/>
              </a:rPr>
              <a:t> my mistakes.</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3</a:t>
            </a:r>
          </a:p>
        </p:txBody>
      </p:sp>
      <p:sp>
        <p:nvSpPr>
          <p:cNvPr id="31" name="TextBox 30"/>
          <p:cNvSpPr txBox="1"/>
          <p:nvPr/>
        </p:nvSpPr>
        <p:spPr>
          <a:xfrm>
            <a:off x="2009462" y="4989406"/>
            <a:ext cx="1417439"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give up.</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9</a:t>
            </a:r>
          </a:p>
        </p:txBody>
      </p:sp>
      <p:sp>
        <p:nvSpPr>
          <p:cNvPr id="32" name="TextBox 31"/>
          <p:cNvSpPr txBox="1"/>
          <p:nvPr/>
        </p:nvSpPr>
        <p:spPr>
          <a:xfrm>
            <a:off x="1915771" y="3036294"/>
            <a:ext cx="1680267" cy="1323439"/>
          </a:xfrm>
          <a:prstGeom prst="rect">
            <a:avLst/>
          </a:prstGeom>
          <a:noFill/>
        </p:spPr>
        <p:txBody>
          <a:bodyPr wrap="non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I can learn </a:t>
            </a:r>
          </a:p>
          <a:p>
            <a:pPr algn="ctr"/>
            <a:r>
              <a:rPr lang="en-US" sz="2000" dirty="0">
                <a:latin typeface="Verdana" panose="020B0604030504040204" pitchFamily="34" charset="0"/>
                <a:ea typeface="Verdana" panose="020B0604030504040204" pitchFamily="34" charset="0"/>
                <a:cs typeface="Verdana" panose="020B0604030504040204" pitchFamily="34" charset="0"/>
              </a:rPr>
              <a:t>new things.</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4</a:t>
            </a:r>
          </a:p>
        </p:txBody>
      </p:sp>
      <p:sp>
        <p:nvSpPr>
          <p:cNvPr id="44" name="TextBox 43">
            <a:extLst>
              <a:ext uri="{FF2B5EF4-FFF2-40B4-BE49-F238E27FC236}">
                <a16:creationId xmlns:a16="http://schemas.microsoft.com/office/drawing/2014/main" id="{C4BCDE9C-40B5-7C49-BCB3-3AE720CC508A}"/>
              </a:ext>
            </a:extLst>
          </p:cNvPr>
          <p:cNvSpPr txBox="1"/>
          <p:nvPr/>
        </p:nvSpPr>
        <p:spPr>
          <a:xfrm>
            <a:off x="198910" y="168568"/>
            <a:ext cx="7543800" cy="461665"/>
          </a:xfrm>
          <a:prstGeom prst="rect">
            <a:avLst/>
          </a:prstGeom>
          <a:noFill/>
        </p:spPr>
        <p:txBody>
          <a:bodyPr wrap="square" rtlCol="0">
            <a:spAutoFit/>
          </a:bodyPr>
          <a:lstStyle/>
          <a:p>
            <a:r>
              <a:rPr lang="en-US" sz="1200" dirty="0"/>
              <a:t>Cut out each row and fold them so they are double-sided. The fixed mindset is on one side and growth mindset on the other. </a:t>
            </a:r>
          </a:p>
        </p:txBody>
      </p:sp>
    </p:spTree>
    <p:extLst>
      <p:ext uri="{BB962C8B-B14F-4D97-AF65-F5344CB8AC3E}">
        <p14:creationId xmlns:p14="http://schemas.microsoft.com/office/powerpoint/2010/main" val="11959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040A39F-0AA2-FE4A-9F1E-E558DA8E8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4507992"/>
            <a:ext cx="2551176" cy="1746504"/>
          </a:xfrm>
          <a:prstGeom prst="rect">
            <a:avLst/>
          </a:prstGeom>
        </p:spPr>
      </p:pic>
      <p:pic>
        <p:nvPicPr>
          <p:cNvPr id="35" name="Picture 34">
            <a:extLst>
              <a:ext uri="{FF2B5EF4-FFF2-40B4-BE49-F238E27FC236}">
                <a16:creationId xmlns:a16="http://schemas.microsoft.com/office/drawing/2014/main" id="{DD8FA53B-DC2E-7241-B654-60F836964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6254496"/>
            <a:ext cx="2551176" cy="1746504"/>
          </a:xfrm>
          <a:prstGeom prst="rect">
            <a:avLst/>
          </a:prstGeom>
        </p:spPr>
      </p:pic>
      <p:pic>
        <p:nvPicPr>
          <p:cNvPr id="37" name="Picture 36">
            <a:extLst>
              <a:ext uri="{FF2B5EF4-FFF2-40B4-BE49-F238E27FC236}">
                <a16:creationId xmlns:a16="http://schemas.microsoft.com/office/drawing/2014/main" id="{D5872987-E4A1-934F-AAD3-E8F536C0C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8001000"/>
            <a:ext cx="2551176" cy="1746504"/>
          </a:xfrm>
          <a:prstGeom prst="rect">
            <a:avLst/>
          </a:prstGeom>
        </p:spPr>
      </p:pic>
      <p:pic>
        <p:nvPicPr>
          <p:cNvPr id="39" name="Picture 38">
            <a:extLst>
              <a:ext uri="{FF2B5EF4-FFF2-40B4-BE49-F238E27FC236}">
                <a16:creationId xmlns:a16="http://schemas.microsoft.com/office/drawing/2014/main" id="{DF5AA63A-7557-5F49-BF9F-83C1DA1BC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2761488"/>
            <a:ext cx="2551176" cy="1746504"/>
          </a:xfrm>
          <a:prstGeom prst="rect">
            <a:avLst/>
          </a:prstGeom>
        </p:spPr>
      </p:pic>
      <p:pic>
        <p:nvPicPr>
          <p:cNvPr id="40" name="Picture 39">
            <a:extLst>
              <a:ext uri="{FF2B5EF4-FFF2-40B4-BE49-F238E27FC236}">
                <a16:creationId xmlns:a16="http://schemas.microsoft.com/office/drawing/2014/main" id="{14B11C85-48A6-E149-B022-5B2DE4213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014984"/>
            <a:ext cx="2551176" cy="1746504"/>
          </a:xfrm>
          <a:prstGeom prst="rect">
            <a:avLst/>
          </a:prstGeom>
        </p:spPr>
      </p:pic>
      <p:sp>
        <p:nvSpPr>
          <p:cNvPr id="4" name="TextBox 3">
            <a:extLst>
              <a:ext uri="{FF2B5EF4-FFF2-40B4-BE49-F238E27FC236}">
                <a16:creationId xmlns:a16="http://schemas.microsoft.com/office/drawing/2014/main" id="{3210DB06-107F-4C73-BB64-B963AD60D61F}"/>
              </a:ext>
            </a:extLst>
          </p:cNvPr>
          <p:cNvSpPr txBox="1"/>
          <p:nvPr/>
        </p:nvSpPr>
        <p:spPr>
          <a:xfrm>
            <a:off x="6800850" y="9747504"/>
            <a:ext cx="1276350" cy="215444"/>
          </a:xfrm>
          <a:prstGeom prst="rect">
            <a:avLst/>
          </a:prstGeom>
          <a:noFill/>
        </p:spPr>
        <p:txBody>
          <a:bodyPr wrap="square" rtlCol="0">
            <a:spAutoFit/>
          </a:bodyPr>
          <a:lstStyle/>
          <a:p>
            <a:r>
              <a:rPr lang="en-US" sz="800" dirty="0"/>
              <a:t>B2S: Puzzle 7</a:t>
            </a:r>
          </a:p>
        </p:txBody>
      </p:sp>
      <p:sp>
        <p:nvSpPr>
          <p:cNvPr id="8" name="AutoShape 2" descr="Image result for growth mindset"/>
          <p:cNvSpPr>
            <a:spLocks noChangeAspect="1" noChangeArrowheads="1"/>
          </p:cNvSpPr>
          <p:nvPr/>
        </p:nvSpPr>
        <p:spPr bwMode="auto">
          <a:xfrm>
            <a:off x="155575" y="-1690688"/>
            <a:ext cx="4695825" cy="3524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03" y="4507992"/>
            <a:ext cx="2551176" cy="1746504"/>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03" y="6254496"/>
            <a:ext cx="2551176" cy="1746504"/>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03" y="8001000"/>
            <a:ext cx="2551176" cy="1746504"/>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03" y="2761488"/>
            <a:ext cx="2551176" cy="1746504"/>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803" y="1014984"/>
            <a:ext cx="2551176" cy="1746504"/>
          </a:xfrm>
          <a:prstGeom prst="rect">
            <a:avLst/>
          </a:prstGeom>
        </p:spPr>
      </p:pic>
      <p:sp>
        <p:nvSpPr>
          <p:cNvPr id="34" name="TextBox 33"/>
          <p:cNvSpPr txBox="1"/>
          <p:nvPr/>
        </p:nvSpPr>
        <p:spPr>
          <a:xfrm>
            <a:off x="198910" y="168568"/>
            <a:ext cx="7543800" cy="461665"/>
          </a:xfrm>
          <a:prstGeom prst="rect">
            <a:avLst/>
          </a:prstGeom>
          <a:noFill/>
        </p:spPr>
        <p:txBody>
          <a:bodyPr wrap="square" rtlCol="0">
            <a:spAutoFit/>
          </a:bodyPr>
          <a:lstStyle/>
          <a:p>
            <a:r>
              <a:rPr lang="en-US" sz="1200" dirty="0"/>
              <a:t>Cut out each row and fold them so they are double-sided. The fixed mindset is on one side and growth mindset on the other. </a:t>
            </a:r>
          </a:p>
        </p:txBody>
      </p:sp>
      <p:sp>
        <p:nvSpPr>
          <p:cNvPr id="25" name="TextBox 24">
            <a:extLst>
              <a:ext uri="{FF2B5EF4-FFF2-40B4-BE49-F238E27FC236}">
                <a16:creationId xmlns:a16="http://schemas.microsoft.com/office/drawing/2014/main" id="{ACF81FC1-BD30-8048-A511-3F8DC34FCFCF}"/>
              </a:ext>
            </a:extLst>
          </p:cNvPr>
          <p:cNvSpPr txBox="1"/>
          <p:nvPr/>
        </p:nvSpPr>
        <p:spPr>
          <a:xfrm>
            <a:off x="4114800" y="4577181"/>
            <a:ext cx="2246376" cy="1631216"/>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can always improve, so I’ll keep trying. </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1</a:t>
            </a:r>
          </a:p>
        </p:txBody>
      </p:sp>
      <p:sp>
        <p:nvSpPr>
          <p:cNvPr id="26" name="TextBox 25">
            <a:extLst>
              <a:ext uri="{FF2B5EF4-FFF2-40B4-BE49-F238E27FC236}">
                <a16:creationId xmlns:a16="http://schemas.microsoft.com/office/drawing/2014/main" id="{3AB3350A-F08A-8147-A5F2-6406FEC88469}"/>
              </a:ext>
            </a:extLst>
          </p:cNvPr>
          <p:cNvSpPr txBox="1"/>
          <p:nvPr/>
        </p:nvSpPr>
        <p:spPr>
          <a:xfrm>
            <a:off x="1676502" y="6532883"/>
            <a:ext cx="2059779"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I’m not good at science.</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12</a:t>
            </a:r>
          </a:p>
        </p:txBody>
      </p:sp>
      <p:sp>
        <p:nvSpPr>
          <p:cNvPr id="36" name="TextBox 35">
            <a:extLst>
              <a:ext uri="{FF2B5EF4-FFF2-40B4-BE49-F238E27FC236}">
                <a16:creationId xmlns:a16="http://schemas.microsoft.com/office/drawing/2014/main" id="{A42D6907-0CD6-C14F-BEDA-8EAE425A80E7}"/>
              </a:ext>
            </a:extLst>
          </p:cNvPr>
          <p:cNvSpPr txBox="1"/>
          <p:nvPr/>
        </p:nvSpPr>
        <p:spPr>
          <a:xfrm>
            <a:off x="4050276" y="6532005"/>
            <a:ext cx="2375424"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can train my brain in Science.</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2</a:t>
            </a:r>
          </a:p>
        </p:txBody>
      </p:sp>
      <p:sp>
        <p:nvSpPr>
          <p:cNvPr id="38" name="TextBox 37">
            <a:extLst>
              <a:ext uri="{FF2B5EF4-FFF2-40B4-BE49-F238E27FC236}">
                <a16:creationId xmlns:a16="http://schemas.microsoft.com/office/drawing/2014/main" id="{14DC0909-55E5-F74C-A95D-2542E7B85EA5}"/>
              </a:ext>
            </a:extLst>
          </p:cNvPr>
          <p:cNvSpPr txBox="1"/>
          <p:nvPr/>
        </p:nvSpPr>
        <p:spPr>
          <a:xfrm>
            <a:off x="4073722" y="8389866"/>
            <a:ext cx="2535374"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made a mistake.</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4</a:t>
            </a:r>
          </a:p>
        </p:txBody>
      </p:sp>
      <p:sp>
        <p:nvSpPr>
          <p:cNvPr id="41" name="TextBox 40">
            <a:extLst>
              <a:ext uri="{FF2B5EF4-FFF2-40B4-BE49-F238E27FC236}">
                <a16:creationId xmlns:a16="http://schemas.microsoft.com/office/drawing/2014/main" id="{9A0D53A3-2902-A243-8D69-2AF22BB79BA2}"/>
              </a:ext>
            </a:extLst>
          </p:cNvPr>
          <p:cNvSpPr txBox="1"/>
          <p:nvPr/>
        </p:nvSpPr>
        <p:spPr>
          <a:xfrm>
            <a:off x="1513693" y="8279387"/>
            <a:ext cx="2511330" cy="1323439"/>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Mistakes help me </a:t>
            </a:r>
          </a:p>
          <a:p>
            <a:r>
              <a:rPr lang="en-US" sz="2000" dirty="0">
                <a:latin typeface="Verdana" panose="020B0604030504040204" pitchFamily="34" charset="0"/>
                <a:ea typeface="Verdana" panose="020B0604030504040204" pitchFamily="34" charset="0"/>
                <a:cs typeface="Verdana" panose="020B0604030504040204" pitchFamily="34" charset="0"/>
              </a:rPr>
              <a:t>learn.</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6</a:t>
            </a:r>
          </a:p>
        </p:txBody>
      </p:sp>
      <p:sp>
        <p:nvSpPr>
          <p:cNvPr id="42" name="TextBox 41">
            <a:extLst>
              <a:ext uri="{FF2B5EF4-FFF2-40B4-BE49-F238E27FC236}">
                <a16:creationId xmlns:a16="http://schemas.microsoft.com/office/drawing/2014/main" id="{D4574EAD-7923-FA49-BB9A-04FFDE791516}"/>
              </a:ext>
            </a:extLst>
          </p:cNvPr>
          <p:cNvSpPr txBox="1"/>
          <p:nvPr/>
        </p:nvSpPr>
        <p:spPr>
          <a:xfrm>
            <a:off x="1513693" y="3104597"/>
            <a:ext cx="2385397" cy="1138773"/>
          </a:xfrm>
          <a:prstGeom prst="rect">
            <a:avLst/>
          </a:prstGeom>
          <a:noFill/>
        </p:spPr>
        <p:txBody>
          <a:bodyPr wrap="none" rtlCol="0">
            <a:spAutoFit/>
          </a:bodyPr>
          <a:lstStyle/>
          <a:p>
            <a:pPr algn="ctr"/>
            <a:r>
              <a:rPr lang="en-US" sz="1600" dirty="0">
                <a:latin typeface="Verdana" panose="020B0604030504040204" pitchFamily="34" charset="0"/>
                <a:ea typeface="Verdana" panose="020B0604030504040204" pitchFamily="34" charset="0"/>
                <a:cs typeface="Verdana" panose="020B0604030504040204" pitchFamily="34" charset="0"/>
              </a:rPr>
              <a:t>Plan “A” didn’t work, </a:t>
            </a:r>
          </a:p>
          <a:p>
            <a:r>
              <a:rPr lang="en-US" sz="1600" dirty="0">
                <a:latin typeface="Verdana" panose="020B0604030504040204" pitchFamily="34" charset="0"/>
                <a:ea typeface="Verdana" panose="020B0604030504040204" pitchFamily="34" charset="0"/>
                <a:cs typeface="Verdana" panose="020B0604030504040204" pitchFamily="34" charset="0"/>
              </a:rPr>
              <a:t>I give up. </a:t>
            </a:r>
          </a:p>
          <a:p>
            <a:pPr algn="ctr"/>
            <a:endParaRPr lang="en-US" sz="16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19</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3" name="TextBox 42">
            <a:extLst>
              <a:ext uri="{FF2B5EF4-FFF2-40B4-BE49-F238E27FC236}">
                <a16:creationId xmlns:a16="http://schemas.microsoft.com/office/drawing/2014/main" id="{2298EDFB-FB6E-A54E-A39A-7F404E5A94DF}"/>
              </a:ext>
            </a:extLst>
          </p:cNvPr>
          <p:cNvSpPr txBox="1"/>
          <p:nvPr/>
        </p:nvSpPr>
        <p:spPr>
          <a:xfrm>
            <a:off x="4300675" y="1277074"/>
            <a:ext cx="2125025" cy="1200329"/>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I’m already </a:t>
            </a:r>
          </a:p>
          <a:p>
            <a:r>
              <a:rPr lang="en-US" sz="1600" dirty="0">
                <a:latin typeface="Verdana" panose="020B0604030504040204" pitchFamily="34" charset="0"/>
                <a:ea typeface="Verdana" panose="020B0604030504040204" pitchFamily="34" charset="0"/>
                <a:cs typeface="Verdana" panose="020B0604030504040204" pitchFamily="34" charset="0"/>
              </a:rPr>
              <a:t>awesome at this.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9</a:t>
            </a:r>
          </a:p>
        </p:txBody>
      </p:sp>
      <p:sp>
        <p:nvSpPr>
          <p:cNvPr id="44" name="TextBox 43">
            <a:extLst>
              <a:ext uri="{FF2B5EF4-FFF2-40B4-BE49-F238E27FC236}">
                <a16:creationId xmlns:a16="http://schemas.microsoft.com/office/drawing/2014/main" id="{AC2E8476-B3FF-414D-98F8-1497AEFAA892}"/>
              </a:ext>
            </a:extLst>
          </p:cNvPr>
          <p:cNvSpPr txBox="1"/>
          <p:nvPr/>
        </p:nvSpPr>
        <p:spPr>
          <a:xfrm>
            <a:off x="1812556" y="1259781"/>
            <a:ext cx="1787669" cy="1323439"/>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am on the </a:t>
            </a:r>
          </a:p>
          <a:p>
            <a:r>
              <a:rPr lang="en-US" sz="2000" dirty="0">
                <a:latin typeface="Verdana" panose="020B0604030504040204" pitchFamily="34" charset="0"/>
                <a:ea typeface="Verdana" panose="020B0604030504040204" pitchFamily="34" charset="0"/>
                <a:cs typeface="Verdana" panose="020B0604030504040204" pitchFamily="34" charset="0"/>
              </a:rPr>
              <a:t>right track.</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5</a:t>
            </a:r>
          </a:p>
        </p:txBody>
      </p:sp>
      <p:sp>
        <p:nvSpPr>
          <p:cNvPr id="45" name="TextBox 44">
            <a:extLst>
              <a:ext uri="{FF2B5EF4-FFF2-40B4-BE49-F238E27FC236}">
                <a16:creationId xmlns:a16="http://schemas.microsoft.com/office/drawing/2014/main" id="{110896C8-8C62-2542-B03A-9931C6FA35FD}"/>
              </a:ext>
            </a:extLst>
          </p:cNvPr>
          <p:cNvSpPr txBox="1"/>
          <p:nvPr/>
        </p:nvSpPr>
        <p:spPr>
          <a:xfrm>
            <a:off x="1577151" y="4805047"/>
            <a:ext cx="2258481"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I can’t make this any better.</a:t>
            </a:r>
          </a:p>
          <a:p>
            <a:pPr algn="ctr"/>
            <a:endParaRPr lang="en-US" sz="2000" dirty="0">
              <a:latin typeface="Verdana" panose="020B0604030504040204" pitchFamily="34" charset="0"/>
              <a:ea typeface="Verdana" panose="020B0604030504040204" pitchFamily="34" charset="0"/>
              <a:cs typeface="Verdana" panose="020B0604030504040204" pitchFamily="34" charset="0"/>
            </a:endParaRPr>
          </a:p>
          <a:p>
            <a:pPr algn="ctr"/>
            <a:r>
              <a:rPr lang="en-US" sz="2000" dirty="0">
                <a:latin typeface="Verdana" panose="020B0604030504040204" pitchFamily="34" charset="0"/>
                <a:ea typeface="Verdana" panose="020B0604030504040204" pitchFamily="34" charset="0"/>
                <a:cs typeface="Verdana" panose="020B0604030504040204" pitchFamily="34" charset="0"/>
              </a:rPr>
              <a:t>7</a:t>
            </a:r>
          </a:p>
        </p:txBody>
      </p:sp>
      <p:sp>
        <p:nvSpPr>
          <p:cNvPr id="46" name="TextBox 45">
            <a:extLst>
              <a:ext uri="{FF2B5EF4-FFF2-40B4-BE49-F238E27FC236}">
                <a16:creationId xmlns:a16="http://schemas.microsoft.com/office/drawing/2014/main" id="{E72CE6D5-DFB3-1C4F-BA2D-47BD095177D0}"/>
              </a:ext>
            </a:extLst>
          </p:cNvPr>
          <p:cNvSpPr txBox="1"/>
          <p:nvPr/>
        </p:nvSpPr>
        <p:spPr>
          <a:xfrm>
            <a:off x="4133088" y="2991917"/>
            <a:ext cx="2209800" cy="1477328"/>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Plan “A” didn’t work, good thing the alphabet has 25 more letters. . .on to plan “B!”</a:t>
            </a:r>
          </a:p>
          <a:p>
            <a:pPr algn="ctr"/>
            <a:r>
              <a:rPr lang="en-US" sz="2000" dirty="0">
                <a:latin typeface="Verdana" panose="020B0604030504040204" pitchFamily="34" charset="0"/>
                <a:ea typeface="Verdana" panose="020B0604030504040204" pitchFamily="34" charset="0"/>
                <a:cs typeface="Verdana" panose="020B0604030504040204" pitchFamily="34" charset="0"/>
              </a:rPr>
              <a:t>3</a:t>
            </a:r>
          </a:p>
        </p:txBody>
      </p:sp>
    </p:spTree>
    <p:extLst>
      <p:ext uri="{BB962C8B-B14F-4D97-AF65-F5344CB8AC3E}">
        <p14:creationId xmlns:p14="http://schemas.microsoft.com/office/powerpoint/2010/main" val="120213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782102"/>
            <a:ext cx="3200400" cy="32004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491274"/>
            <a:ext cx="3200400" cy="3200400"/>
          </a:xfrm>
          <a:prstGeom prst="rect">
            <a:avLst/>
          </a:prstGeom>
        </p:spPr>
      </p:pic>
      <p:sp>
        <p:nvSpPr>
          <p:cNvPr id="18" name="TextBox 17">
            <a:extLst>
              <a:ext uri="{FF2B5EF4-FFF2-40B4-BE49-F238E27FC236}">
                <a16:creationId xmlns:a16="http://schemas.microsoft.com/office/drawing/2014/main" id="{39D9228F-C782-4107-BB2A-4CC9B3622F96}"/>
              </a:ext>
            </a:extLst>
          </p:cNvPr>
          <p:cNvSpPr txBox="1"/>
          <p:nvPr/>
        </p:nvSpPr>
        <p:spPr>
          <a:xfrm>
            <a:off x="6753225" y="9831370"/>
            <a:ext cx="1019175" cy="215444"/>
          </a:xfrm>
          <a:prstGeom prst="rect">
            <a:avLst/>
          </a:prstGeom>
          <a:noFill/>
        </p:spPr>
        <p:txBody>
          <a:bodyPr wrap="square" rtlCol="0">
            <a:spAutoFit/>
          </a:bodyPr>
          <a:lstStyle/>
          <a:p>
            <a:r>
              <a:rPr lang="en-US" sz="800" dirty="0"/>
              <a:t>B2S Puzzle 8</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293" y="120873"/>
            <a:ext cx="3200400" cy="3200400"/>
          </a:xfrm>
          <a:prstGeom prst="rect">
            <a:avLst/>
          </a:prstGeom>
        </p:spPr>
      </p:pic>
      <p:pic>
        <p:nvPicPr>
          <p:cNvPr id="21" name="Picture 20"/>
          <p:cNvPicPr>
            <a:picLocks noChangeAspect="1"/>
          </p:cNvPicPr>
          <p:nvPr/>
        </p:nvPicPr>
        <p:blipFill>
          <a:blip r:embed="rId5"/>
          <a:stretch>
            <a:fillRect/>
          </a:stretch>
        </p:blipFill>
        <p:spPr>
          <a:xfrm>
            <a:off x="685800" y="609600"/>
            <a:ext cx="304800" cy="281066"/>
          </a:xfrm>
          <a:prstGeom prst="rect">
            <a:avLst/>
          </a:prstGeom>
        </p:spPr>
      </p:pic>
      <p:pic>
        <p:nvPicPr>
          <p:cNvPr id="22" name="Picture 21"/>
          <p:cNvPicPr>
            <a:picLocks noChangeAspect="1"/>
          </p:cNvPicPr>
          <p:nvPr/>
        </p:nvPicPr>
        <p:blipFill>
          <a:blip r:embed="rId5"/>
          <a:stretch>
            <a:fillRect/>
          </a:stretch>
        </p:blipFill>
        <p:spPr>
          <a:xfrm>
            <a:off x="609600" y="1131133"/>
            <a:ext cx="304800" cy="281066"/>
          </a:xfrm>
          <a:prstGeom prst="rect">
            <a:avLst/>
          </a:prstGeom>
        </p:spPr>
      </p:pic>
      <p:pic>
        <p:nvPicPr>
          <p:cNvPr id="23" name="Picture 22"/>
          <p:cNvPicPr>
            <a:picLocks noChangeAspect="1"/>
          </p:cNvPicPr>
          <p:nvPr/>
        </p:nvPicPr>
        <p:blipFill>
          <a:blip r:embed="rId5"/>
          <a:stretch>
            <a:fillRect/>
          </a:stretch>
        </p:blipFill>
        <p:spPr>
          <a:xfrm>
            <a:off x="1166812" y="1143000"/>
            <a:ext cx="304800" cy="281066"/>
          </a:xfrm>
          <a:prstGeom prst="rect">
            <a:avLst/>
          </a:prstGeom>
        </p:spPr>
      </p:pic>
      <p:pic>
        <p:nvPicPr>
          <p:cNvPr id="24" name="Picture 23"/>
          <p:cNvPicPr>
            <a:picLocks noChangeAspect="1"/>
          </p:cNvPicPr>
          <p:nvPr/>
        </p:nvPicPr>
        <p:blipFill>
          <a:blip r:embed="rId5"/>
          <a:stretch>
            <a:fillRect/>
          </a:stretch>
        </p:blipFill>
        <p:spPr>
          <a:xfrm>
            <a:off x="2286000" y="762000"/>
            <a:ext cx="304800" cy="281066"/>
          </a:xfrm>
          <a:prstGeom prst="rect">
            <a:avLst/>
          </a:prstGeom>
        </p:spPr>
      </p:pic>
      <p:pic>
        <p:nvPicPr>
          <p:cNvPr id="25" name="Picture 24"/>
          <p:cNvPicPr>
            <a:picLocks noChangeAspect="1"/>
          </p:cNvPicPr>
          <p:nvPr/>
        </p:nvPicPr>
        <p:blipFill>
          <a:blip r:embed="rId5"/>
          <a:stretch>
            <a:fillRect/>
          </a:stretch>
        </p:blipFill>
        <p:spPr>
          <a:xfrm>
            <a:off x="2743200" y="1600200"/>
            <a:ext cx="304800" cy="281066"/>
          </a:xfrm>
          <a:prstGeom prst="rect">
            <a:avLst/>
          </a:prstGeom>
        </p:spPr>
      </p:pic>
      <p:pic>
        <p:nvPicPr>
          <p:cNvPr id="26" name="Picture 25"/>
          <p:cNvPicPr>
            <a:picLocks noChangeAspect="1"/>
          </p:cNvPicPr>
          <p:nvPr/>
        </p:nvPicPr>
        <p:blipFill>
          <a:blip r:embed="rId5"/>
          <a:stretch>
            <a:fillRect/>
          </a:stretch>
        </p:blipFill>
        <p:spPr>
          <a:xfrm>
            <a:off x="2438400" y="2514600"/>
            <a:ext cx="304800" cy="281066"/>
          </a:xfrm>
          <a:prstGeom prst="rect">
            <a:avLst/>
          </a:prstGeom>
        </p:spPr>
      </p:pic>
      <p:pic>
        <p:nvPicPr>
          <p:cNvPr id="27" name="Picture 26"/>
          <p:cNvPicPr>
            <a:picLocks noChangeAspect="1"/>
          </p:cNvPicPr>
          <p:nvPr/>
        </p:nvPicPr>
        <p:blipFill>
          <a:blip r:embed="rId5"/>
          <a:stretch>
            <a:fillRect/>
          </a:stretch>
        </p:blipFill>
        <p:spPr>
          <a:xfrm>
            <a:off x="2793206" y="2514600"/>
            <a:ext cx="304800" cy="281066"/>
          </a:xfrm>
          <a:prstGeom prst="rect">
            <a:avLst/>
          </a:prstGeom>
        </p:spPr>
      </p:pic>
      <p:sp>
        <p:nvSpPr>
          <p:cNvPr id="28" name="TextBox 27"/>
          <p:cNvSpPr txBox="1"/>
          <p:nvPr/>
        </p:nvSpPr>
        <p:spPr>
          <a:xfrm>
            <a:off x="2703477" y="3121942"/>
            <a:ext cx="1095172" cy="369332"/>
          </a:xfrm>
          <a:prstGeom prst="rect">
            <a:avLst/>
          </a:prstGeom>
          <a:noFill/>
        </p:spPr>
        <p:txBody>
          <a:bodyPr wrap="none" rtlCol="0">
            <a:spAutoFit/>
          </a:bodyPr>
          <a:lstStyle/>
          <a:p>
            <a:r>
              <a:rPr lang="en-US" dirty="0"/>
              <a:t>7 pencils</a:t>
            </a:r>
          </a:p>
        </p:txBody>
      </p:sp>
      <p:pic>
        <p:nvPicPr>
          <p:cNvPr id="29" name="Picture 28"/>
          <p:cNvPicPr>
            <a:picLocks noChangeAspect="1"/>
          </p:cNvPicPr>
          <p:nvPr/>
        </p:nvPicPr>
        <p:blipFill>
          <a:blip r:embed="rId5"/>
          <a:stretch>
            <a:fillRect/>
          </a:stretch>
        </p:blipFill>
        <p:spPr>
          <a:xfrm>
            <a:off x="1600200" y="545466"/>
            <a:ext cx="304800" cy="281066"/>
          </a:xfrm>
          <a:prstGeom prst="rect">
            <a:avLst/>
          </a:prstGeom>
        </p:spPr>
      </p:pic>
      <p:pic>
        <p:nvPicPr>
          <p:cNvPr id="30" name="Picture 29"/>
          <p:cNvPicPr>
            <a:picLocks noChangeAspect="1"/>
          </p:cNvPicPr>
          <p:nvPr/>
        </p:nvPicPr>
        <p:blipFill>
          <a:blip r:embed="rId5"/>
          <a:stretch>
            <a:fillRect/>
          </a:stretch>
        </p:blipFill>
        <p:spPr>
          <a:xfrm>
            <a:off x="304800" y="1847612"/>
            <a:ext cx="304800" cy="281066"/>
          </a:xfrm>
          <a:prstGeom prst="rect">
            <a:avLst/>
          </a:prstGeom>
        </p:spPr>
      </p:pic>
      <p:pic>
        <p:nvPicPr>
          <p:cNvPr id="31" name="Picture 30"/>
          <p:cNvPicPr>
            <a:picLocks noChangeAspect="1"/>
          </p:cNvPicPr>
          <p:nvPr/>
        </p:nvPicPr>
        <p:blipFill>
          <a:blip r:embed="rId5"/>
          <a:stretch>
            <a:fillRect/>
          </a:stretch>
        </p:blipFill>
        <p:spPr>
          <a:xfrm>
            <a:off x="762000" y="2558633"/>
            <a:ext cx="304800" cy="281066"/>
          </a:xfrm>
          <a:prstGeom prst="rect">
            <a:avLst/>
          </a:prstGeom>
        </p:spPr>
      </p:pic>
      <p:pic>
        <p:nvPicPr>
          <p:cNvPr id="32" name="Picture 31"/>
          <p:cNvPicPr>
            <a:picLocks noChangeAspect="1"/>
          </p:cNvPicPr>
          <p:nvPr/>
        </p:nvPicPr>
        <p:blipFill>
          <a:blip r:embed="rId5"/>
          <a:stretch>
            <a:fillRect/>
          </a:stretch>
        </p:blipFill>
        <p:spPr>
          <a:xfrm>
            <a:off x="1676400" y="3051912"/>
            <a:ext cx="304800" cy="281066"/>
          </a:xfrm>
          <a:prstGeom prst="rect">
            <a:avLst/>
          </a:prstGeom>
        </p:spPr>
      </p:pic>
      <p:pic>
        <p:nvPicPr>
          <p:cNvPr id="33" name="Picture 32"/>
          <p:cNvPicPr>
            <a:picLocks noChangeAspect="1"/>
          </p:cNvPicPr>
          <p:nvPr/>
        </p:nvPicPr>
        <p:blipFill>
          <a:blip r:embed="rId5"/>
          <a:stretch>
            <a:fillRect/>
          </a:stretch>
        </p:blipFill>
        <p:spPr>
          <a:xfrm>
            <a:off x="1881188" y="1905000"/>
            <a:ext cx="304800" cy="281066"/>
          </a:xfrm>
          <a:prstGeom prst="rect">
            <a:avLst/>
          </a:prstGeom>
        </p:spPr>
      </p:pic>
      <p:pic>
        <p:nvPicPr>
          <p:cNvPr id="34" name="Picture 33"/>
          <p:cNvPicPr>
            <a:picLocks noChangeAspect="1"/>
          </p:cNvPicPr>
          <p:nvPr/>
        </p:nvPicPr>
        <p:blipFill>
          <a:blip r:embed="rId5"/>
          <a:stretch>
            <a:fillRect/>
          </a:stretch>
        </p:blipFill>
        <p:spPr>
          <a:xfrm>
            <a:off x="2125980" y="2992775"/>
            <a:ext cx="304800" cy="281066"/>
          </a:xfrm>
          <a:prstGeom prst="rect">
            <a:avLst/>
          </a:prstGeom>
        </p:spPr>
      </p:pic>
      <p:pic>
        <p:nvPicPr>
          <p:cNvPr id="35" name="Picture 34"/>
          <p:cNvPicPr>
            <a:picLocks noChangeAspect="1"/>
          </p:cNvPicPr>
          <p:nvPr/>
        </p:nvPicPr>
        <p:blipFill>
          <a:blip r:embed="rId6"/>
          <a:stretch>
            <a:fillRect/>
          </a:stretch>
        </p:blipFill>
        <p:spPr>
          <a:xfrm>
            <a:off x="666593" y="3986133"/>
            <a:ext cx="209707" cy="201710"/>
          </a:xfrm>
          <a:prstGeom prst="rect">
            <a:avLst/>
          </a:prstGeom>
        </p:spPr>
      </p:pic>
      <p:pic>
        <p:nvPicPr>
          <p:cNvPr id="36" name="Picture 35"/>
          <p:cNvPicPr>
            <a:picLocks noChangeAspect="1"/>
          </p:cNvPicPr>
          <p:nvPr/>
        </p:nvPicPr>
        <p:blipFill>
          <a:blip r:embed="rId6"/>
          <a:stretch>
            <a:fillRect/>
          </a:stretch>
        </p:blipFill>
        <p:spPr>
          <a:xfrm>
            <a:off x="1009493" y="4751290"/>
            <a:ext cx="209707" cy="201710"/>
          </a:xfrm>
          <a:prstGeom prst="rect">
            <a:avLst/>
          </a:prstGeom>
        </p:spPr>
      </p:pic>
      <p:pic>
        <p:nvPicPr>
          <p:cNvPr id="37" name="Picture 36"/>
          <p:cNvPicPr>
            <a:picLocks noChangeAspect="1"/>
          </p:cNvPicPr>
          <p:nvPr/>
        </p:nvPicPr>
        <p:blipFill>
          <a:blip r:embed="rId6"/>
          <a:stretch>
            <a:fillRect/>
          </a:stretch>
        </p:blipFill>
        <p:spPr>
          <a:xfrm>
            <a:off x="504746" y="5048012"/>
            <a:ext cx="209707" cy="201710"/>
          </a:xfrm>
          <a:prstGeom prst="rect">
            <a:avLst/>
          </a:prstGeom>
        </p:spPr>
      </p:pic>
      <p:pic>
        <p:nvPicPr>
          <p:cNvPr id="38" name="Picture 37"/>
          <p:cNvPicPr>
            <a:picLocks noChangeAspect="1"/>
          </p:cNvPicPr>
          <p:nvPr/>
        </p:nvPicPr>
        <p:blipFill>
          <a:blip r:embed="rId6"/>
          <a:stretch>
            <a:fillRect/>
          </a:stretch>
        </p:blipFill>
        <p:spPr>
          <a:xfrm>
            <a:off x="453233" y="5773054"/>
            <a:ext cx="209707" cy="201710"/>
          </a:xfrm>
          <a:prstGeom prst="rect">
            <a:avLst/>
          </a:prstGeom>
        </p:spPr>
      </p:pic>
      <p:pic>
        <p:nvPicPr>
          <p:cNvPr id="39" name="Picture 38"/>
          <p:cNvPicPr>
            <a:picLocks noChangeAspect="1"/>
          </p:cNvPicPr>
          <p:nvPr/>
        </p:nvPicPr>
        <p:blipFill>
          <a:blip r:embed="rId6"/>
          <a:stretch>
            <a:fillRect/>
          </a:stretch>
        </p:blipFill>
        <p:spPr>
          <a:xfrm>
            <a:off x="1693309" y="5654380"/>
            <a:ext cx="209707" cy="201710"/>
          </a:xfrm>
          <a:prstGeom prst="rect">
            <a:avLst/>
          </a:prstGeom>
        </p:spPr>
      </p:pic>
      <p:pic>
        <p:nvPicPr>
          <p:cNvPr id="40" name="Picture 39"/>
          <p:cNvPicPr>
            <a:picLocks noChangeAspect="1"/>
          </p:cNvPicPr>
          <p:nvPr/>
        </p:nvPicPr>
        <p:blipFill>
          <a:blip r:embed="rId6"/>
          <a:stretch>
            <a:fillRect/>
          </a:stretch>
        </p:blipFill>
        <p:spPr>
          <a:xfrm>
            <a:off x="1261905" y="4897897"/>
            <a:ext cx="209707" cy="201710"/>
          </a:xfrm>
          <a:prstGeom prst="rect">
            <a:avLst/>
          </a:prstGeom>
        </p:spPr>
      </p:pic>
      <p:pic>
        <p:nvPicPr>
          <p:cNvPr id="41" name="Picture 40"/>
          <p:cNvPicPr>
            <a:picLocks noChangeAspect="1"/>
          </p:cNvPicPr>
          <p:nvPr/>
        </p:nvPicPr>
        <p:blipFill>
          <a:blip r:embed="rId6"/>
          <a:stretch>
            <a:fillRect/>
          </a:stretch>
        </p:blipFill>
        <p:spPr>
          <a:xfrm>
            <a:off x="2305845" y="4897897"/>
            <a:ext cx="209707" cy="201710"/>
          </a:xfrm>
          <a:prstGeom prst="rect">
            <a:avLst/>
          </a:prstGeom>
        </p:spPr>
      </p:pic>
      <p:pic>
        <p:nvPicPr>
          <p:cNvPr id="42" name="Picture 41"/>
          <p:cNvPicPr>
            <a:picLocks noChangeAspect="1"/>
          </p:cNvPicPr>
          <p:nvPr/>
        </p:nvPicPr>
        <p:blipFill>
          <a:blip r:embed="rId6"/>
          <a:stretch>
            <a:fillRect/>
          </a:stretch>
        </p:blipFill>
        <p:spPr>
          <a:xfrm>
            <a:off x="1495346" y="4097969"/>
            <a:ext cx="209707" cy="201710"/>
          </a:xfrm>
          <a:prstGeom prst="rect">
            <a:avLst/>
          </a:prstGeom>
        </p:spPr>
      </p:pic>
      <p:pic>
        <p:nvPicPr>
          <p:cNvPr id="43" name="Picture 42"/>
          <p:cNvPicPr>
            <a:picLocks noChangeAspect="1"/>
          </p:cNvPicPr>
          <p:nvPr/>
        </p:nvPicPr>
        <p:blipFill>
          <a:blip r:embed="rId6"/>
          <a:stretch>
            <a:fillRect/>
          </a:stretch>
        </p:blipFill>
        <p:spPr>
          <a:xfrm>
            <a:off x="3041356" y="5410200"/>
            <a:ext cx="209707" cy="201710"/>
          </a:xfrm>
          <a:prstGeom prst="rect">
            <a:avLst/>
          </a:prstGeom>
        </p:spPr>
      </p:pic>
      <p:pic>
        <p:nvPicPr>
          <p:cNvPr id="44" name="Picture 43"/>
          <p:cNvPicPr>
            <a:picLocks noChangeAspect="1"/>
          </p:cNvPicPr>
          <p:nvPr/>
        </p:nvPicPr>
        <p:blipFill>
          <a:blip r:embed="rId6"/>
          <a:stretch>
            <a:fillRect/>
          </a:stretch>
        </p:blipFill>
        <p:spPr>
          <a:xfrm>
            <a:off x="2800826" y="5773054"/>
            <a:ext cx="209707" cy="201710"/>
          </a:xfrm>
          <a:prstGeom prst="rect">
            <a:avLst/>
          </a:prstGeom>
        </p:spPr>
      </p:pic>
      <p:sp>
        <p:nvSpPr>
          <p:cNvPr id="45" name="TextBox 44"/>
          <p:cNvSpPr txBox="1"/>
          <p:nvPr/>
        </p:nvSpPr>
        <p:spPr>
          <a:xfrm>
            <a:off x="2450123" y="6526113"/>
            <a:ext cx="1120820" cy="369332"/>
          </a:xfrm>
          <a:prstGeom prst="rect">
            <a:avLst/>
          </a:prstGeom>
          <a:noFill/>
        </p:spPr>
        <p:txBody>
          <a:bodyPr wrap="none" rtlCol="0">
            <a:spAutoFit/>
          </a:bodyPr>
          <a:lstStyle/>
          <a:p>
            <a:r>
              <a:rPr lang="en-US" dirty="0"/>
              <a:t>10 books</a:t>
            </a:r>
          </a:p>
        </p:txBody>
      </p:sp>
      <p:pic>
        <p:nvPicPr>
          <p:cNvPr id="46" name="Picture 45"/>
          <p:cNvPicPr>
            <a:picLocks noChangeAspect="1"/>
          </p:cNvPicPr>
          <p:nvPr/>
        </p:nvPicPr>
        <p:blipFill>
          <a:blip r:embed="rId6"/>
          <a:stretch>
            <a:fillRect/>
          </a:stretch>
        </p:blipFill>
        <p:spPr>
          <a:xfrm>
            <a:off x="1771493" y="3568977"/>
            <a:ext cx="209707" cy="201710"/>
          </a:xfrm>
          <a:prstGeom prst="rect">
            <a:avLst/>
          </a:prstGeom>
        </p:spPr>
      </p:pic>
      <p:pic>
        <p:nvPicPr>
          <p:cNvPr id="47" name="Picture 46"/>
          <p:cNvPicPr>
            <a:picLocks noChangeAspect="1"/>
          </p:cNvPicPr>
          <p:nvPr/>
        </p:nvPicPr>
        <p:blipFill>
          <a:blip r:embed="rId6"/>
          <a:stretch>
            <a:fillRect/>
          </a:stretch>
        </p:blipFill>
        <p:spPr>
          <a:xfrm>
            <a:off x="1074420" y="6307579"/>
            <a:ext cx="209707" cy="201710"/>
          </a:xfrm>
          <a:prstGeom prst="rect">
            <a:avLst/>
          </a:prstGeom>
        </p:spPr>
      </p:pic>
      <p:pic>
        <p:nvPicPr>
          <p:cNvPr id="48" name="Picture 47"/>
          <p:cNvPicPr>
            <a:picLocks noChangeAspect="1"/>
          </p:cNvPicPr>
          <p:nvPr/>
        </p:nvPicPr>
        <p:blipFill>
          <a:blip r:embed="rId6"/>
          <a:stretch>
            <a:fillRect/>
          </a:stretch>
        </p:blipFill>
        <p:spPr>
          <a:xfrm>
            <a:off x="1831501" y="5335424"/>
            <a:ext cx="209707" cy="201710"/>
          </a:xfrm>
          <a:prstGeom prst="rect">
            <a:avLst/>
          </a:prstGeom>
        </p:spPr>
      </p:pic>
      <p:pic>
        <p:nvPicPr>
          <p:cNvPr id="49" name="Picture 48"/>
          <p:cNvPicPr>
            <a:picLocks noChangeAspect="1"/>
          </p:cNvPicPr>
          <p:nvPr/>
        </p:nvPicPr>
        <p:blipFill>
          <a:blip r:embed="rId6"/>
          <a:stretch>
            <a:fillRect/>
          </a:stretch>
        </p:blipFill>
        <p:spPr>
          <a:xfrm>
            <a:off x="2333546" y="5991669"/>
            <a:ext cx="209707" cy="201710"/>
          </a:xfrm>
          <a:prstGeom prst="rect">
            <a:avLst/>
          </a:prstGeom>
        </p:spPr>
      </p:pic>
      <p:pic>
        <p:nvPicPr>
          <p:cNvPr id="50" name="Picture 49"/>
          <p:cNvPicPr>
            <a:picLocks noChangeAspect="1"/>
          </p:cNvPicPr>
          <p:nvPr/>
        </p:nvPicPr>
        <p:blipFill>
          <a:blip r:embed="rId6"/>
          <a:stretch>
            <a:fillRect/>
          </a:stretch>
        </p:blipFill>
        <p:spPr>
          <a:xfrm>
            <a:off x="2638346" y="4333666"/>
            <a:ext cx="209707" cy="201710"/>
          </a:xfrm>
          <a:prstGeom prst="rect">
            <a:avLst/>
          </a:prstGeom>
        </p:spPr>
      </p:pic>
      <p:pic>
        <p:nvPicPr>
          <p:cNvPr id="51" name="Picture 50"/>
          <p:cNvPicPr>
            <a:picLocks noChangeAspect="1"/>
          </p:cNvPicPr>
          <p:nvPr/>
        </p:nvPicPr>
        <p:blipFill>
          <a:blip r:embed="rId6"/>
          <a:stretch>
            <a:fillRect/>
          </a:stretch>
        </p:blipFill>
        <p:spPr>
          <a:xfrm>
            <a:off x="2021126" y="6217916"/>
            <a:ext cx="209707" cy="201710"/>
          </a:xfrm>
          <a:prstGeom prst="rect">
            <a:avLst/>
          </a:prstGeom>
        </p:spPr>
      </p:pic>
      <p:pic>
        <p:nvPicPr>
          <p:cNvPr id="52" name="Picture 51"/>
          <p:cNvPicPr>
            <a:picLocks noChangeAspect="1"/>
          </p:cNvPicPr>
          <p:nvPr/>
        </p:nvPicPr>
        <p:blipFill>
          <a:blip r:embed="rId7"/>
          <a:stretch>
            <a:fillRect/>
          </a:stretch>
        </p:blipFill>
        <p:spPr>
          <a:xfrm>
            <a:off x="689767" y="7355079"/>
            <a:ext cx="109017" cy="139541"/>
          </a:xfrm>
          <a:prstGeom prst="rect">
            <a:avLst/>
          </a:prstGeom>
        </p:spPr>
      </p:pic>
      <p:pic>
        <p:nvPicPr>
          <p:cNvPr id="53" name="Picture 52"/>
          <p:cNvPicPr>
            <a:picLocks noChangeAspect="1"/>
          </p:cNvPicPr>
          <p:nvPr/>
        </p:nvPicPr>
        <p:blipFill>
          <a:blip r:embed="rId7"/>
          <a:stretch>
            <a:fillRect/>
          </a:stretch>
        </p:blipFill>
        <p:spPr>
          <a:xfrm>
            <a:off x="453233" y="8236029"/>
            <a:ext cx="109017" cy="139541"/>
          </a:xfrm>
          <a:prstGeom prst="rect">
            <a:avLst/>
          </a:prstGeom>
        </p:spPr>
      </p:pic>
      <p:pic>
        <p:nvPicPr>
          <p:cNvPr id="54" name="Picture 53"/>
          <p:cNvPicPr>
            <a:picLocks noChangeAspect="1"/>
          </p:cNvPicPr>
          <p:nvPr/>
        </p:nvPicPr>
        <p:blipFill>
          <a:blip r:embed="rId7"/>
          <a:stretch>
            <a:fillRect/>
          </a:stretch>
        </p:blipFill>
        <p:spPr>
          <a:xfrm>
            <a:off x="1110183" y="8686800"/>
            <a:ext cx="109017" cy="139541"/>
          </a:xfrm>
          <a:prstGeom prst="rect">
            <a:avLst/>
          </a:prstGeom>
        </p:spPr>
      </p:pic>
      <p:pic>
        <p:nvPicPr>
          <p:cNvPr id="55" name="Picture 54"/>
          <p:cNvPicPr>
            <a:picLocks noChangeAspect="1"/>
          </p:cNvPicPr>
          <p:nvPr/>
        </p:nvPicPr>
        <p:blipFill>
          <a:blip r:embed="rId7"/>
          <a:stretch>
            <a:fillRect/>
          </a:stretch>
        </p:blipFill>
        <p:spPr>
          <a:xfrm>
            <a:off x="1284127" y="8236029"/>
            <a:ext cx="109017" cy="139541"/>
          </a:xfrm>
          <a:prstGeom prst="rect">
            <a:avLst/>
          </a:prstGeom>
        </p:spPr>
      </p:pic>
      <p:pic>
        <p:nvPicPr>
          <p:cNvPr id="56" name="Picture 55"/>
          <p:cNvPicPr>
            <a:picLocks noChangeAspect="1"/>
          </p:cNvPicPr>
          <p:nvPr/>
        </p:nvPicPr>
        <p:blipFill>
          <a:blip r:embed="rId7"/>
          <a:stretch>
            <a:fillRect/>
          </a:stretch>
        </p:blipFill>
        <p:spPr>
          <a:xfrm>
            <a:off x="1284126" y="7195320"/>
            <a:ext cx="109017" cy="139541"/>
          </a:xfrm>
          <a:prstGeom prst="rect">
            <a:avLst/>
          </a:prstGeom>
        </p:spPr>
      </p:pic>
      <p:pic>
        <p:nvPicPr>
          <p:cNvPr id="57" name="Picture 56"/>
          <p:cNvPicPr>
            <a:picLocks noChangeAspect="1"/>
          </p:cNvPicPr>
          <p:nvPr/>
        </p:nvPicPr>
        <p:blipFill>
          <a:blip r:embed="rId7"/>
          <a:stretch>
            <a:fillRect/>
          </a:stretch>
        </p:blipFill>
        <p:spPr>
          <a:xfrm>
            <a:off x="1924571" y="7696200"/>
            <a:ext cx="109017" cy="139541"/>
          </a:xfrm>
          <a:prstGeom prst="rect">
            <a:avLst/>
          </a:prstGeom>
        </p:spPr>
      </p:pic>
      <p:pic>
        <p:nvPicPr>
          <p:cNvPr id="58" name="Picture 57"/>
          <p:cNvPicPr>
            <a:picLocks noChangeAspect="1"/>
          </p:cNvPicPr>
          <p:nvPr/>
        </p:nvPicPr>
        <p:blipFill>
          <a:blip r:embed="rId7"/>
          <a:stretch>
            <a:fillRect/>
          </a:stretch>
        </p:blipFill>
        <p:spPr>
          <a:xfrm>
            <a:off x="3010533" y="8393274"/>
            <a:ext cx="109017" cy="139541"/>
          </a:xfrm>
          <a:prstGeom prst="rect">
            <a:avLst/>
          </a:prstGeom>
        </p:spPr>
      </p:pic>
      <p:pic>
        <p:nvPicPr>
          <p:cNvPr id="59" name="Picture 58"/>
          <p:cNvPicPr>
            <a:picLocks noChangeAspect="1"/>
          </p:cNvPicPr>
          <p:nvPr/>
        </p:nvPicPr>
        <p:blipFill>
          <a:blip r:embed="rId7"/>
          <a:stretch>
            <a:fillRect/>
          </a:stretch>
        </p:blipFill>
        <p:spPr>
          <a:xfrm>
            <a:off x="2348786" y="8532815"/>
            <a:ext cx="109017" cy="139541"/>
          </a:xfrm>
          <a:prstGeom prst="rect">
            <a:avLst/>
          </a:prstGeom>
        </p:spPr>
      </p:pic>
      <p:sp>
        <p:nvSpPr>
          <p:cNvPr id="60" name="TextBox 59"/>
          <p:cNvSpPr txBox="1"/>
          <p:nvPr/>
        </p:nvSpPr>
        <p:spPr>
          <a:xfrm>
            <a:off x="2560320" y="9677482"/>
            <a:ext cx="1479892" cy="369332"/>
          </a:xfrm>
          <a:prstGeom prst="rect">
            <a:avLst/>
          </a:prstGeom>
          <a:noFill/>
        </p:spPr>
        <p:txBody>
          <a:bodyPr wrap="none" rtlCol="0">
            <a:spAutoFit/>
          </a:bodyPr>
          <a:lstStyle/>
          <a:p>
            <a:r>
              <a:rPr lang="en-US" dirty="0"/>
              <a:t>8 calculators</a:t>
            </a:r>
          </a:p>
        </p:txBody>
      </p:sp>
      <p:pic>
        <p:nvPicPr>
          <p:cNvPr id="61" name="Picture 60"/>
          <p:cNvPicPr>
            <a:picLocks noChangeAspect="1"/>
          </p:cNvPicPr>
          <p:nvPr/>
        </p:nvPicPr>
        <p:blipFill>
          <a:blip r:embed="rId7"/>
          <a:stretch>
            <a:fillRect/>
          </a:stretch>
        </p:blipFill>
        <p:spPr>
          <a:xfrm>
            <a:off x="2076971" y="7185692"/>
            <a:ext cx="109017" cy="139541"/>
          </a:xfrm>
          <a:prstGeom prst="rect">
            <a:avLst/>
          </a:prstGeom>
        </p:spPr>
      </p:pic>
      <p:pic>
        <p:nvPicPr>
          <p:cNvPr id="62" name="Picture 61"/>
          <p:cNvPicPr>
            <a:picLocks noChangeAspect="1"/>
          </p:cNvPicPr>
          <p:nvPr/>
        </p:nvPicPr>
        <p:blipFill>
          <a:blip r:embed="rId7"/>
          <a:stretch>
            <a:fillRect/>
          </a:stretch>
        </p:blipFill>
        <p:spPr>
          <a:xfrm>
            <a:off x="2739036" y="7889757"/>
            <a:ext cx="109017" cy="139541"/>
          </a:xfrm>
          <a:prstGeom prst="rect">
            <a:avLst/>
          </a:prstGeom>
        </p:spPr>
      </p:pic>
      <p:pic>
        <p:nvPicPr>
          <p:cNvPr id="63" name="Picture 62"/>
          <p:cNvPicPr>
            <a:picLocks noChangeAspect="1"/>
          </p:cNvPicPr>
          <p:nvPr/>
        </p:nvPicPr>
        <p:blipFill>
          <a:blip r:embed="rId7"/>
          <a:stretch>
            <a:fillRect/>
          </a:stretch>
        </p:blipFill>
        <p:spPr>
          <a:xfrm>
            <a:off x="805383" y="9448800"/>
            <a:ext cx="109017" cy="139541"/>
          </a:xfrm>
          <a:prstGeom prst="rect">
            <a:avLst/>
          </a:prstGeom>
        </p:spPr>
      </p:pic>
      <p:pic>
        <p:nvPicPr>
          <p:cNvPr id="64" name="Picture 63"/>
          <p:cNvPicPr>
            <a:picLocks noChangeAspect="1"/>
          </p:cNvPicPr>
          <p:nvPr/>
        </p:nvPicPr>
        <p:blipFill>
          <a:blip r:embed="rId7"/>
          <a:stretch>
            <a:fillRect/>
          </a:stretch>
        </p:blipFill>
        <p:spPr>
          <a:xfrm>
            <a:off x="1848507" y="9441180"/>
            <a:ext cx="109017" cy="139541"/>
          </a:xfrm>
          <a:prstGeom prst="rect">
            <a:avLst/>
          </a:prstGeom>
        </p:spPr>
      </p:pic>
      <p:pic>
        <p:nvPicPr>
          <p:cNvPr id="65" name="Picture 64"/>
          <p:cNvPicPr>
            <a:picLocks noChangeAspect="1"/>
          </p:cNvPicPr>
          <p:nvPr/>
        </p:nvPicPr>
        <p:blipFill>
          <a:blip r:embed="rId7"/>
          <a:stretch>
            <a:fillRect/>
          </a:stretch>
        </p:blipFill>
        <p:spPr>
          <a:xfrm>
            <a:off x="2529329" y="9122298"/>
            <a:ext cx="109017" cy="139541"/>
          </a:xfrm>
          <a:prstGeom prst="rect">
            <a:avLst/>
          </a:prstGeom>
        </p:spPr>
      </p:pic>
      <p:sp>
        <p:nvSpPr>
          <p:cNvPr id="66" name="TextBox 65"/>
          <p:cNvSpPr txBox="1"/>
          <p:nvPr/>
        </p:nvSpPr>
        <p:spPr>
          <a:xfrm>
            <a:off x="4695746" y="3752671"/>
            <a:ext cx="2056973" cy="1200329"/>
          </a:xfrm>
          <a:prstGeom prst="rect">
            <a:avLst/>
          </a:prstGeom>
          <a:noFill/>
        </p:spPr>
        <p:txBody>
          <a:bodyPr wrap="none" rtlCol="0">
            <a:spAutoFit/>
          </a:bodyPr>
          <a:lstStyle/>
          <a:p>
            <a:pPr algn="ctr"/>
            <a:r>
              <a:rPr lang="en-US" sz="3600" dirty="0"/>
              <a:t>Answer </a:t>
            </a:r>
            <a:br>
              <a:rPr lang="en-US" sz="3600" dirty="0"/>
            </a:br>
            <a:r>
              <a:rPr lang="en-US" sz="3600" dirty="0"/>
              <a:t>to Mazes</a:t>
            </a:r>
          </a:p>
        </p:txBody>
      </p:sp>
    </p:spTree>
    <p:extLst>
      <p:ext uri="{BB962C8B-B14F-4D97-AF65-F5344CB8AC3E}">
        <p14:creationId xmlns:p14="http://schemas.microsoft.com/office/powerpoint/2010/main" val="208135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9D9228F-C782-4107-BB2A-4CC9B3622F96}"/>
              </a:ext>
            </a:extLst>
          </p:cNvPr>
          <p:cNvSpPr txBox="1"/>
          <p:nvPr/>
        </p:nvSpPr>
        <p:spPr>
          <a:xfrm>
            <a:off x="6905625" y="9842956"/>
            <a:ext cx="1019175" cy="215444"/>
          </a:xfrm>
          <a:prstGeom prst="rect">
            <a:avLst/>
          </a:prstGeom>
          <a:noFill/>
        </p:spPr>
        <p:txBody>
          <a:bodyPr wrap="square" rtlCol="0">
            <a:spAutoFit/>
          </a:bodyPr>
          <a:lstStyle/>
          <a:p>
            <a:r>
              <a:rPr lang="en-US" sz="800" dirty="0"/>
              <a:t>B2S Puzzle 8</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16386"/>
            <a:ext cx="3200400" cy="3200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587193"/>
            <a:ext cx="3200400" cy="32004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6858000"/>
            <a:ext cx="3200400" cy="3200400"/>
          </a:xfrm>
          <a:prstGeom prst="rect">
            <a:avLst/>
          </a:prstGeom>
        </p:spPr>
      </p:pic>
      <p:pic>
        <p:nvPicPr>
          <p:cNvPr id="21" name="Picture 20"/>
          <p:cNvPicPr>
            <a:picLocks noChangeAspect="1"/>
          </p:cNvPicPr>
          <p:nvPr/>
        </p:nvPicPr>
        <p:blipFill>
          <a:blip r:embed="rId5"/>
          <a:stretch>
            <a:fillRect/>
          </a:stretch>
        </p:blipFill>
        <p:spPr>
          <a:xfrm>
            <a:off x="685800" y="697386"/>
            <a:ext cx="304800" cy="281066"/>
          </a:xfrm>
          <a:prstGeom prst="rect">
            <a:avLst/>
          </a:prstGeom>
        </p:spPr>
      </p:pic>
      <p:pic>
        <p:nvPicPr>
          <p:cNvPr id="22" name="Picture 21"/>
          <p:cNvPicPr>
            <a:picLocks noChangeAspect="1"/>
          </p:cNvPicPr>
          <p:nvPr/>
        </p:nvPicPr>
        <p:blipFill>
          <a:blip r:embed="rId5"/>
          <a:stretch>
            <a:fillRect/>
          </a:stretch>
        </p:blipFill>
        <p:spPr>
          <a:xfrm>
            <a:off x="609600" y="1218919"/>
            <a:ext cx="304800" cy="281066"/>
          </a:xfrm>
          <a:prstGeom prst="rect">
            <a:avLst/>
          </a:prstGeom>
        </p:spPr>
      </p:pic>
      <p:pic>
        <p:nvPicPr>
          <p:cNvPr id="23" name="Picture 22"/>
          <p:cNvPicPr>
            <a:picLocks noChangeAspect="1"/>
          </p:cNvPicPr>
          <p:nvPr/>
        </p:nvPicPr>
        <p:blipFill>
          <a:blip r:embed="rId5"/>
          <a:stretch>
            <a:fillRect/>
          </a:stretch>
        </p:blipFill>
        <p:spPr>
          <a:xfrm>
            <a:off x="1166812" y="1328098"/>
            <a:ext cx="304800" cy="281066"/>
          </a:xfrm>
          <a:prstGeom prst="rect">
            <a:avLst/>
          </a:prstGeom>
        </p:spPr>
      </p:pic>
      <p:pic>
        <p:nvPicPr>
          <p:cNvPr id="24" name="Picture 23"/>
          <p:cNvPicPr>
            <a:picLocks noChangeAspect="1"/>
          </p:cNvPicPr>
          <p:nvPr/>
        </p:nvPicPr>
        <p:blipFill>
          <a:blip r:embed="rId5"/>
          <a:stretch>
            <a:fillRect/>
          </a:stretch>
        </p:blipFill>
        <p:spPr>
          <a:xfrm>
            <a:off x="2286000" y="937853"/>
            <a:ext cx="304800" cy="281066"/>
          </a:xfrm>
          <a:prstGeom prst="rect">
            <a:avLst/>
          </a:prstGeom>
        </p:spPr>
      </p:pic>
      <p:pic>
        <p:nvPicPr>
          <p:cNvPr id="25" name="Picture 24"/>
          <p:cNvPicPr>
            <a:picLocks noChangeAspect="1"/>
          </p:cNvPicPr>
          <p:nvPr/>
        </p:nvPicPr>
        <p:blipFill>
          <a:blip r:embed="rId5"/>
          <a:stretch>
            <a:fillRect/>
          </a:stretch>
        </p:blipFill>
        <p:spPr>
          <a:xfrm>
            <a:off x="2743200" y="1776053"/>
            <a:ext cx="304800" cy="281066"/>
          </a:xfrm>
          <a:prstGeom prst="rect">
            <a:avLst/>
          </a:prstGeom>
        </p:spPr>
      </p:pic>
      <p:pic>
        <p:nvPicPr>
          <p:cNvPr id="26" name="Picture 25"/>
          <p:cNvPicPr>
            <a:picLocks noChangeAspect="1"/>
          </p:cNvPicPr>
          <p:nvPr/>
        </p:nvPicPr>
        <p:blipFill>
          <a:blip r:embed="rId5"/>
          <a:stretch>
            <a:fillRect/>
          </a:stretch>
        </p:blipFill>
        <p:spPr>
          <a:xfrm>
            <a:off x="2438400" y="2646419"/>
            <a:ext cx="304800" cy="281066"/>
          </a:xfrm>
          <a:prstGeom prst="rect">
            <a:avLst/>
          </a:prstGeom>
        </p:spPr>
      </p:pic>
      <p:pic>
        <p:nvPicPr>
          <p:cNvPr id="27" name="Picture 26"/>
          <p:cNvPicPr>
            <a:picLocks noChangeAspect="1"/>
          </p:cNvPicPr>
          <p:nvPr/>
        </p:nvPicPr>
        <p:blipFill>
          <a:blip r:embed="rId5"/>
          <a:stretch>
            <a:fillRect/>
          </a:stretch>
        </p:blipFill>
        <p:spPr>
          <a:xfrm>
            <a:off x="2793206" y="2602386"/>
            <a:ext cx="304800" cy="281066"/>
          </a:xfrm>
          <a:prstGeom prst="rect">
            <a:avLst/>
          </a:prstGeom>
        </p:spPr>
      </p:pic>
      <p:pic>
        <p:nvPicPr>
          <p:cNvPr id="29" name="Picture 28"/>
          <p:cNvPicPr>
            <a:picLocks noChangeAspect="1"/>
          </p:cNvPicPr>
          <p:nvPr/>
        </p:nvPicPr>
        <p:blipFill>
          <a:blip r:embed="rId5"/>
          <a:stretch>
            <a:fillRect/>
          </a:stretch>
        </p:blipFill>
        <p:spPr>
          <a:xfrm>
            <a:off x="1371600" y="633252"/>
            <a:ext cx="304800" cy="281066"/>
          </a:xfrm>
          <a:prstGeom prst="rect">
            <a:avLst/>
          </a:prstGeom>
        </p:spPr>
      </p:pic>
      <p:pic>
        <p:nvPicPr>
          <p:cNvPr id="30" name="Picture 29"/>
          <p:cNvPicPr>
            <a:picLocks noChangeAspect="1"/>
          </p:cNvPicPr>
          <p:nvPr/>
        </p:nvPicPr>
        <p:blipFill>
          <a:blip r:embed="rId5"/>
          <a:stretch>
            <a:fillRect/>
          </a:stretch>
        </p:blipFill>
        <p:spPr>
          <a:xfrm>
            <a:off x="304800" y="1935398"/>
            <a:ext cx="304800" cy="281066"/>
          </a:xfrm>
          <a:prstGeom prst="rect">
            <a:avLst/>
          </a:prstGeom>
        </p:spPr>
      </p:pic>
      <p:pic>
        <p:nvPicPr>
          <p:cNvPr id="31" name="Picture 30"/>
          <p:cNvPicPr>
            <a:picLocks noChangeAspect="1"/>
          </p:cNvPicPr>
          <p:nvPr/>
        </p:nvPicPr>
        <p:blipFill>
          <a:blip r:embed="rId5"/>
          <a:stretch>
            <a:fillRect/>
          </a:stretch>
        </p:blipFill>
        <p:spPr>
          <a:xfrm>
            <a:off x="762000" y="2646419"/>
            <a:ext cx="304800" cy="281066"/>
          </a:xfrm>
          <a:prstGeom prst="rect">
            <a:avLst/>
          </a:prstGeom>
        </p:spPr>
      </p:pic>
      <p:pic>
        <p:nvPicPr>
          <p:cNvPr id="32" name="Picture 31"/>
          <p:cNvPicPr>
            <a:picLocks noChangeAspect="1"/>
          </p:cNvPicPr>
          <p:nvPr/>
        </p:nvPicPr>
        <p:blipFill>
          <a:blip r:embed="rId5"/>
          <a:stretch>
            <a:fillRect/>
          </a:stretch>
        </p:blipFill>
        <p:spPr>
          <a:xfrm>
            <a:off x="1676400" y="3139698"/>
            <a:ext cx="304800" cy="281066"/>
          </a:xfrm>
          <a:prstGeom prst="rect">
            <a:avLst/>
          </a:prstGeom>
        </p:spPr>
      </p:pic>
      <p:pic>
        <p:nvPicPr>
          <p:cNvPr id="33" name="Picture 32"/>
          <p:cNvPicPr>
            <a:picLocks noChangeAspect="1"/>
          </p:cNvPicPr>
          <p:nvPr/>
        </p:nvPicPr>
        <p:blipFill>
          <a:blip r:embed="rId5"/>
          <a:stretch>
            <a:fillRect/>
          </a:stretch>
        </p:blipFill>
        <p:spPr>
          <a:xfrm>
            <a:off x="1881188" y="1992786"/>
            <a:ext cx="304800" cy="281066"/>
          </a:xfrm>
          <a:prstGeom prst="rect">
            <a:avLst/>
          </a:prstGeom>
        </p:spPr>
      </p:pic>
      <p:pic>
        <p:nvPicPr>
          <p:cNvPr id="34" name="Picture 33"/>
          <p:cNvPicPr>
            <a:picLocks noChangeAspect="1"/>
          </p:cNvPicPr>
          <p:nvPr/>
        </p:nvPicPr>
        <p:blipFill>
          <a:blip r:embed="rId5"/>
          <a:stretch>
            <a:fillRect/>
          </a:stretch>
        </p:blipFill>
        <p:spPr>
          <a:xfrm>
            <a:off x="2125980" y="3080561"/>
            <a:ext cx="304800" cy="281066"/>
          </a:xfrm>
          <a:prstGeom prst="rect">
            <a:avLst/>
          </a:prstGeom>
        </p:spPr>
      </p:pic>
      <p:pic>
        <p:nvPicPr>
          <p:cNvPr id="35" name="Picture 34"/>
          <p:cNvPicPr>
            <a:picLocks noChangeAspect="1"/>
          </p:cNvPicPr>
          <p:nvPr/>
        </p:nvPicPr>
        <p:blipFill>
          <a:blip r:embed="rId6"/>
          <a:stretch>
            <a:fillRect/>
          </a:stretch>
        </p:blipFill>
        <p:spPr>
          <a:xfrm>
            <a:off x="666593" y="4073919"/>
            <a:ext cx="209707" cy="201710"/>
          </a:xfrm>
          <a:prstGeom prst="rect">
            <a:avLst/>
          </a:prstGeom>
        </p:spPr>
      </p:pic>
      <p:pic>
        <p:nvPicPr>
          <p:cNvPr id="36" name="Picture 35"/>
          <p:cNvPicPr>
            <a:picLocks noChangeAspect="1"/>
          </p:cNvPicPr>
          <p:nvPr/>
        </p:nvPicPr>
        <p:blipFill>
          <a:blip r:embed="rId6"/>
          <a:stretch>
            <a:fillRect/>
          </a:stretch>
        </p:blipFill>
        <p:spPr>
          <a:xfrm>
            <a:off x="1009493" y="4839076"/>
            <a:ext cx="209707" cy="201710"/>
          </a:xfrm>
          <a:prstGeom prst="rect">
            <a:avLst/>
          </a:prstGeom>
        </p:spPr>
      </p:pic>
      <p:pic>
        <p:nvPicPr>
          <p:cNvPr id="37" name="Picture 36"/>
          <p:cNvPicPr>
            <a:picLocks noChangeAspect="1"/>
          </p:cNvPicPr>
          <p:nvPr/>
        </p:nvPicPr>
        <p:blipFill>
          <a:blip r:embed="rId6"/>
          <a:stretch>
            <a:fillRect/>
          </a:stretch>
        </p:blipFill>
        <p:spPr>
          <a:xfrm>
            <a:off x="504746" y="5135798"/>
            <a:ext cx="209707" cy="201710"/>
          </a:xfrm>
          <a:prstGeom prst="rect">
            <a:avLst/>
          </a:prstGeom>
        </p:spPr>
      </p:pic>
      <p:pic>
        <p:nvPicPr>
          <p:cNvPr id="38" name="Picture 37"/>
          <p:cNvPicPr>
            <a:picLocks noChangeAspect="1"/>
          </p:cNvPicPr>
          <p:nvPr/>
        </p:nvPicPr>
        <p:blipFill>
          <a:blip r:embed="rId6"/>
          <a:stretch>
            <a:fillRect/>
          </a:stretch>
        </p:blipFill>
        <p:spPr>
          <a:xfrm>
            <a:off x="453233" y="5860840"/>
            <a:ext cx="209707" cy="201710"/>
          </a:xfrm>
          <a:prstGeom prst="rect">
            <a:avLst/>
          </a:prstGeom>
        </p:spPr>
      </p:pic>
      <p:pic>
        <p:nvPicPr>
          <p:cNvPr id="39" name="Picture 38"/>
          <p:cNvPicPr>
            <a:picLocks noChangeAspect="1"/>
          </p:cNvPicPr>
          <p:nvPr/>
        </p:nvPicPr>
        <p:blipFill>
          <a:blip r:embed="rId6"/>
          <a:stretch>
            <a:fillRect/>
          </a:stretch>
        </p:blipFill>
        <p:spPr>
          <a:xfrm>
            <a:off x="1693309" y="5742166"/>
            <a:ext cx="209707" cy="201710"/>
          </a:xfrm>
          <a:prstGeom prst="rect">
            <a:avLst/>
          </a:prstGeom>
        </p:spPr>
      </p:pic>
      <p:pic>
        <p:nvPicPr>
          <p:cNvPr id="40" name="Picture 39"/>
          <p:cNvPicPr>
            <a:picLocks noChangeAspect="1"/>
          </p:cNvPicPr>
          <p:nvPr/>
        </p:nvPicPr>
        <p:blipFill>
          <a:blip r:embed="rId6"/>
          <a:stretch>
            <a:fillRect/>
          </a:stretch>
        </p:blipFill>
        <p:spPr>
          <a:xfrm>
            <a:off x="1261905" y="4985683"/>
            <a:ext cx="209707" cy="201710"/>
          </a:xfrm>
          <a:prstGeom prst="rect">
            <a:avLst/>
          </a:prstGeom>
        </p:spPr>
      </p:pic>
      <p:pic>
        <p:nvPicPr>
          <p:cNvPr id="41" name="Picture 40"/>
          <p:cNvPicPr>
            <a:picLocks noChangeAspect="1"/>
          </p:cNvPicPr>
          <p:nvPr/>
        </p:nvPicPr>
        <p:blipFill>
          <a:blip r:embed="rId6"/>
          <a:stretch>
            <a:fillRect/>
          </a:stretch>
        </p:blipFill>
        <p:spPr>
          <a:xfrm>
            <a:off x="2305845" y="4985683"/>
            <a:ext cx="209707" cy="201710"/>
          </a:xfrm>
          <a:prstGeom prst="rect">
            <a:avLst/>
          </a:prstGeom>
        </p:spPr>
      </p:pic>
      <p:pic>
        <p:nvPicPr>
          <p:cNvPr id="42" name="Picture 41"/>
          <p:cNvPicPr>
            <a:picLocks noChangeAspect="1"/>
          </p:cNvPicPr>
          <p:nvPr/>
        </p:nvPicPr>
        <p:blipFill>
          <a:blip r:embed="rId6"/>
          <a:stretch>
            <a:fillRect/>
          </a:stretch>
        </p:blipFill>
        <p:spPr>
          <a:xfrm>
            <a:off x="1495346" y="4185755"/>
            <a:ext cx="209707" cy="201710"/>
          </a:xfrm>
          <a:prstGeom prst="rect">
            <a:avLst/>
          </a:prstGeom>
        </p:spPr>
      </p:pic>
      <p:pic>
        <p:nvPicPr>
          <p:cNvPr id="43" name="Picture 42"/>
          <p:cNvPicPr>
            <a:picLocks noChangeAspect="1"/>
          </p:cNvPicPr>
          <p:nvPr/>
        </p:nvPicPr>
        <p:blipFill>
          <a:blip r:embed="rId6"/>
          <a:stretch>
            <a:fillRect/>
          </a:stretch>
        </p:blipFill>
        <p:spPr>
          <a:xfrm>
            <a:off x="3041356" y="5497986"/>
            <a:ext cx="209707" cy="201710"/>
          </a:xfrm>
          <a:prstGeom prst="rect">
            <a:avLst/>
          </a:prstGeom>
        </p:spPr>
      </p:pic>
      <p:pic>
        <p:nvPicPr>
          <p:cNvPr id="44" name="Picture 43"/>
          <p:cNvPicPr>
            <a:picLocks noChangeAspect="1"/>
          </p:cNvPicPr>
          <p:nvPr/>
        </p:nvPicPr>
        <p:blipFill>
          <a:blip r:embed="rId6"/>
          <a:stretch>
            <a:fillRect/>
          </a:stretch>
        </p:blipFill>
        <p:spPr>
          <a:xfrm>
            <a:off x="2800826" y="5860840"/>
            <a:ext cx="209707" cy="201710"/>
          </a:xfrm>
          <a:prstGeom prst="rect">
            <a:avLst/>
          </a:prstGeom>
        </p:spPr>
      </p:pic>
      <p:pic>
        <p:nvPicPr>
          <p:cNvPr id="46" name="Picture 45"/>
          <p:cNvPicPr>
            <a:picLocks noChangeAspect="1"/>
          </p:cNvPicPr>
          <p:nvPr/>
        </p:nvPicPr>
        <p:blipFill>
          <a:blip r:embed="rId6"/>
          <a:stretch>
            <a:fillRect/>
          </a:stretch>
        </p:blipFill>
        <p:spPr>
          <a:xfrm>
            <a:off x="1771493" y="3656763"/>
            <a:ext cx="209707" cy="201710"/>
          </a:xfrm>
          <a:prstGeom prst="rect">
            <a:avLst/>
          </a:prstGeom>
        </p:spPr>
      </p:pic>
      <p:pic>
        <p:nvPicPr>
          <p:cNvPr id="47" name="Picture 46"/>
          <p:cNvPicPr>
            <a:picLocks noChangeAspect="1"/>
          </p:cNvPicPr>
          <p:nvPr/>
        </p:nvPicPr>
        <p:blipFill>
          <a:blip r:embed="rId6"/>
          <a:stretch>
            <a:fillRect/>
          </a:stretch>
        </p:blipFill>
        <p:spPr>
          <a:xfrm>
            <a:off x="1074420" y="6395365"/>
            <a:ext cx="209707" cy="201710"/>
          </a:xfrm>
          <a:prstGeom prst="rect">
            <a:avLst/>
          </a:prstGeom>
        </p:spPr>
      </p:pic>
      <p:pic>
        <p:nvPicPr>
          <p:cNvPr id="48" name="Picture 47"/>
          <p:cNvPicPr>
            <a:picLocks noChangeAspect="1"/>
          </p:cNvPicPr>
          <p:nvPr/>
        </p:nvPicPr>
        <p:blipFill>
          <a:blip r:embed="rId6"/>
          <a:stretch>
            <a:fillRect/>
          </a:stretch>
        </p:blipFill>
        <p:spPr>
          <a:xfrm>
            <a:off x="1831501" y="5423210"/>
            <a:ext cx="209707" cy="201710"/>
          </a:xfrm>
          <a:prstGeom prst="rect">
            <a:avLst/>
          </a:prstGeom>
        </p:spPr>
      </p:pic>
      <p:pic>
        <p:nvPicPr>
          <p:cNvPr id="49" name="Picture 48"/>
          <p:cNvPicPr>
            <a:picLocks noChangeAspect="1"/>
          </p:cNvPicPr>
          <p:nvPr/>
        </p:nvPicPr>
        <p:blipFill>
          <a:blip r:embed="rId6"/>
          <a:stretch>
            <a:fillRect/>
          </a:stretch>
        </p:blipFill>
        <p:spPr>
          <a:xfrm>
            <a:off x="2333546" y="6079455"/>
            <a:ext cx="209707" cy="201710"/>
          </a:xfrm>
          <a:prstGeom prst="rect">
            <a:avLst/>
          </a:prstGeom>
        </p:spPr>
      </p:pic>
      <p:pic>
        <p:nvPicPr>
          <p:cNvPr id="50" name="Picture 49"/>
          <p:cNvPicPr>
            <a:picLocks noChangeAspect="1"/>
          </p:cNvPicPr>
          <p:nvPr/>
        </p:nvPicPr>
        <p:blipFill>
          <a:blip r:embed="rId6"/>
          <a:stretch>
            <a:fillRect/>
          </a:stretch>
        </p:blipFill>
        <p:spPr>
          <a:xfrm>
            <a:off x="2638346" y="4421452"/>
            <a:ext cx="209707" cy="201710"/>
          </a:xfrm>
          <a:prstGeom prst="rect">
            <a:avLst/>
          </a:prstGeom>
        </p:spPr>
      </p:pic>
      <p:pic>
        <p:nvPicPr>
          <p:cNvPr id="51" name="Picture 50"/>
          <p:cNvPicPr>
            <a:picLocks noChangeAspect="1"/>
          </p:cNvPicPr>
          <p:nvPr/>
        </p:nvPicPr>
        <p:blipFill>
          <a:blip r:embed="rId6"/>
          <a:stretch>
            <a:fillRect/>
          </a:stretch>
        </p:blipFill>
        <p:spPr>
          <a:xfrm>
            <a:off x="2021126" y="6305702"/>
            <a:ext cx="209707" cy="201710"/>
          </a:xfrm>
          <a:prstGeom prst="rect">
            <a:avLst/>
          </a:prstGeom>
        </p:spPr>
      </p:pic>
      <p:pic>
        <p:nvPicPr>
          <p:cNvPr id="52" name="Picture 51"/>
          <p:cNvPicPr>
            <a:picLocks noChangeAspect="1"/>
          </p:cNvPicPr>
          <p:nvPr/>
        </p:nvPicPr>
        <p:blipFill>
          <a:blip r:embed="rId7"/>
          <a:stretch>
            <a:fillRect/>
          </a:stretch>
        </p:blipFill>
        <p:spPr>
          <a:xfrm>
            <a:off x="689767" y="7442865"/>
            <a:ext cx="109017" cy="139541"/>
          </a:xfrm>
          <a:prstGeom prst="rect">
            <a:avLst/>
          </a:prstGeom>
        </p:spPr>
      </p:pic>
      <p:pic>
        <p:nvPicPr>
          <p:cNvPr id="53" name="Picture 52"/>
          <p:cNvPicPr>
            <a:picLocks noChangeAspect="1"/>
          </p:cNvPicPr>
          <p:nvPr/>
        </p:nvPicPr>
        <p:blipFill>
          <a:blip r:embed="rId7"/>
          <a:stretch>
            <a:fillRect/>
          </a:stretch>
        </p:blipFill>
        <p:spPr>
          <a:xfrm>
            <a:off x="453233" y="8323815"/>
            <a:ext cx="109017" cy="139541"/>
          </a:xfrm>
          <a:prstGeom prst="rect">
            <a:avLst/>
          </a:prstGeom>
        </p:spPr>
      </p:pic>
      <p:pic>
        <p:nvPicPr>
          <p:cNvPr id="54" name="Picture 53"/>
          <p:cNvPicPr>
            <a:picLocks noChangeAspect="1"/>
          </p:cNvPicPr>
          <p:nvPr/>
        </p:nvPicPr>
        <p:blipFill>
          <a:blip r:embed="rId7"/>
          <a:stretch>
            <a:fillRect/>
          </a:stretch>
        </p:blipFill>
        <p:spPr>
          <a:xfrm>
            <a:off x="1110183" y="8774586"/>
            <a:ext cx="109017" cy="139541"/>
          </a:xfrm>
          <a:prstGeom prst="rect">
            <a:avLst/>
          </a:prstGeom>
        </p:spPr>
      </p:pic>
      <p:pic>
        <p:nvPicPr>
          <p:cNvPr id="55" name="Picture 54"/>
          <p:cNvPicPr>
            <a:picLocks noChangeAspect="1"/>
          </p:cNvPicPr>
          <p:nvPr/>
        </p:nvPicPr>
        <p:blipFill>
          <a:blip r:embed="rId7"/>
          <a:stretch>
            <a:fillRect/>
          </a:stretch>
        </p:blipFill>
        <p:spPr>
          <a:xfrm>
            <a:off x="1284127" y="8323815"/>
            <a:ext cx="109017" cy="139541"/>
          </a:xfrm>
          <a:prstGeom prst="rect">
            <a:avLst/>
          </a:prstGeom>
        </p:spPr>
      </p:pic>
      <p:pic>
        <p:nvPicPr>
          <p:cNvPr id="56" name="Picture 55"/>
          <p:cNvPicPr>
            <a:picLocks noChangeAspect="1"/>
          </p:cNvPicPr>
          <p:nvPr/>
        </p:nvPicPr>
        <p:blipFill>
          <a:blip r:embed="rId7"/>
          <a:stretch>
            <a:fillRect/>
          </a:stretch>
        </p:blipFill>
        <p:spPr>
          <a:xfrm>
            <a:off x="1284126" y="7283106"/>
            <a:ext cx="109017" cy="139541"/>
          </a:xfrm>
          <a:prstGeom prst="rect">
            <a:avLst/>
          </a:prstGeom>
        </p:spPr>
      </p:pic>
      <p:pic>
        <p:nvPicPr>
          <p:cNvPr id="57" name="Picture 56"/>
          <p:cNvPicPr>
            <a:picLocks noChangeAspect="1"/>
          </p:cNvPicPr>
          <p:nvPr/>
        </p:nvPicPr>
        <p:blipFill>
          <a:blip r:embed="rId7"/>
          <a:stretch>
            <a:fillRect/>
          </a:stretch>
        </p:blipFill>
        <p:spPr>
          <a:xfrm>
            <a:off x="1924571" y="7783986"/>
            <a:ext cx="109017" cy="139541"/>
          </a:xfrm>
          <a:prstGeom prst="rect">
            <a:avLst/>
          </a:prstGeom>
        </p:spPr>
      </p:pic>
      <p:pic>
        <p:nvPicPr>
          <p:cNvPr id="58" name="Picture 57"/>
          <p:cNvPicPr>
            <a:picLocks noChangeAspect="1"/>
          </p:cNvPicPr>
          <p:nvPr/>
        </p:nvPicPr>
        <p:blipFill>
          <a:blip r:embed="rId7"/>
          <a:stretch>
            <a:fillRect/>
          </a:stretch>
        </p:blipFill>
        <p:spPr>
          <a:xfrm>
            <a:off x="3010533" y="8481060"/>
            <a:ext cx="109017" cy="139541"/>
          </a:xfrm>
          <a:prstGeom prst="rect">
            <a:avLst/>
          </a:prstGeom>
        </p:spPr>
      </p:pic>
      <p:pic>
        <p:nvPicPr>
          <p:cNvPr id="59" name="Picture 58"/>
          <p:cNvPicPr>
            <a:picLocks noChangeAspect="1"/>
          </p:cNvPicPr>
          <p:nvPr/>
        </p:nvPicPr>
        <p:blipFill>
          <a:blip r:embed="rId7"/>
          <a:stretch>
            <a:fillRect/>
          </a:stretch>
        </p:blipFill>
        <p:spPr>
          <a:xfrm>
            <a:off x="2348786" y="8620601"/>
            <a:ext cx="109017" cy="139541"/>
          </a:xfrm>
          <a:prstGeom prst="rect">
            <a:avLst/>
          </a:prstGeom>
        </p:spPr>
      </p:pic>
      <p:pic>
        <p:nvPicPr>
          <p:cNvPr id="61" name="Picture 60"/>
          <p:cNvPicPr>
            <a:picLocks noChangeAspect="1"/>
          </p:cNvPicPr>
          <p:nvPr/>
        </p:nvPicPr>
        <p:blipFill>
          <a:blip r:embed="rId7"/>
          <a:stretch>
            <a:fillRect/>
          </a:stretch>
        </p:blipFill>
        <p:spPr>
          <a:xfrm>
            <a:off x="2076971" y="7273478"/>
            <a:ext cx="109017" cy="139541"/>
          </a:xfrm>
          <a:prstGeom prst="rect">
            <a:avLst/>
          </a:prstGeom>
        </p:spPr>
      </p:pic>
      <p:pic>
        <p:nvPicPr>
          <p:cNvPr id="62" name="Picture 61"/>
          <p:cNvPicPr>
            <a:picLocks noChangeAspect="1"/>
          </p:cNvPicPr>
          <p:nvPr/>
        </p:nvPicPr>
        <p:blipFill>
          <a:blip r:embed="rId7"/>
          <a:stretch>
            <a:fillRect/>
          </a:stretch>
        </p:blipFill>
        <p:spPr>
          <a:xfrm>
            <a:off x="2739036" y="7977543"/>
            <a:ext cx="109017" cy="139541"/>
          </a:xfrm>
          <a:prstGeom prst="rect">
            <a:avLst/>
          </a:prstGeom>
        </p:spPr>
      </p:pic>
      <p:pic>
        <p:nvPicPr>
          <p:cNvPr id="63" name="Picture 62"/>
          <p:cNvPicPr>
            <a:picLocks noChangeAspect="1"/>
          </p:cNvPicPr>
          <p:nvPr/>
        </p:nvPicPr>
        <p:blipFill>
          <a:blip r:embed="rId7"/>
          <a:stretch>
            <a:fillRect/>
          </a:stretch>
        </p:blipFill>
        <p:spPr>
          <a:xfrm>
            <a:off x="805383" y="9536586"/>
            <a:ext cx="109017" cy="139541"/>
          </a:xfrm>
          <a:prstGeom prst="rect">
            <a:avLst/>
          </a:prstGeom>
        </p:spPr>
      </p:pic>
      <p:pic>
        <p:nvPicPr>
          <p:cNvPr id="64" name="Picture 63"/>
          <p:cNvPicPr>
            <a:picLocks noChangeAspect="1"/>
          </p:cNvPicPr>
          <p:nvPr/>
        </p:nvPicPr>
        <p:blipFill>
          <a:blip r:embed="rId7"/>
          <a:stretch>
            <a:fillRect/>
          </a:stretch>
        </p:blipFill>
        <p:spPr>
          <a:xfrm>
            <a:off x="1848507" y="9528966"/>
            <a:ext cx="109017" cy="139541"/>
          </a:xfrm>
          <a:prstGeom prst="rect">
            <a:avLst/>
          </a:prstGeom>
        </p:spPr>
      </p:pic>
      <p:pic>
        <p:nvPicPr>
          <p:cNvPr id="65" name="Picture 64"/>
          <p:cNvPicPr>
            <a:picLocks noChangeAspect="1"/>
          </p:cNvPicPr>
          <p:nvPr/>
        </p:nvPicPr>
        <p:blipFill>
          <a:blip r:embed="rId7"/>
          <a:stretch>
            <a:fillRect/>
          </a:stretch>
        </p:blipFill>
        <p:spPr>
          <a:xfrm>
            <a:off x="2529329" y="9210084"/>
            <a:ext cx="109017" cy="139541"/>
          </a:xfrm>
          <a:prstGeom prst="rect">
            <a:avLst/>
          </a:prstGeom>
        </p:spPr>
      </p:pic>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9094" y="316386"/>
            <a:ext cx="3200400" cy="320040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9094" y="3587193"/>
            <a:ext cx="3200400" cy="3200400"/>
          </a:xfrm>
          <a:prstGeom prst="rect">
            <a:avLst/>
          </a:prstGeom>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9094" y="6858000"/>
            <a:ext cx="3200400" cy="3200400"/>
          </a:xfrm>
          <a:prstGeom prst="rect">
            <a:avLst/>
          </a:prstGeom>
        </p:spPr>
      </p:pic>
      <p:pic>
        <p:nvPicPr>
          <p:cNvPr id="69" name="Picture 68"/>
          <p:cNvPicPr>
            <a:picLocks noChangeAspect="1"/>
          </p:cNvPicPr>
          <p:nvPr/>
        </p:nvPicPr>
        <p:blipFill>
          <a:blip r:embed="rId5"/>
          <a:stretch>
            <a:fillRect/>
          </a:stretch>
        </p:blipFill>
        <p:spPr>
          <a:xfrm>
            <a:off x="4712494" y="697386"/>
            <a:ext cx="304800" cy="281066"/>
          </a:xfrm>
          <a:prstGeom prst="rect">
            <a:avLst/>
          </a:prstGeom>
        </p:spPr>
      </p:pic>
      <p:pic>
        <p:nvPicPr>
          <p:cNvPr id="70" name="Picture 69"/>
          <p:cNvPicPr>
            <a:picLocks noChangeAspect="1"/>
          </p:cNvPicPr>
          <p:nvPr/>
        </p:nvPicPr>
        <p:blipFill>
          <a:blip r:embed="rId5"/>
          <a:stretch>
            <a:fillRect/>
          </a:stretch>
        </p:blipFill>
        <p:spPr>
          <a:xfrm>
            <a:off x="4636294" y="1218919"/>
            <a:ext cx="304800" cy="281066"/>
          </a:xfrm>
          <a:prstGeom prst="rect">
            <a:avLst/>
          </a:prstGeom>
        </p:spPr>
      </p:pic>
      <p:pic>
        <p:nvPicPr>
          <p:cNvPr id="71" name="Picture 70"/>
          <p:cNvPicPr>
            <a:picLocks noChangeAspect="1"/>
          </p:cNvPicPr>
          <p:nvPr/>
        </p:nvPicPr>
        <p:blipFill>
          <a:blip r:embed="rId5"/>
          <a:stretch>
            <a:fillRect/>
          </a:stretch>
        </p:blipFill>
        <p:spPr>
          <a:xfrm>
            <a:off x="5193506" y="1328098"/>
            <a:ext cx="304800" cy="281066"/>
          </a:xfrm>
          <a:prstGeom prst="rect">
            <a:avLst/>
          </a:prstGeom>
        </p:spPr>
      </p:pic>
      <p:pic>
        <p:nvPicPr>
          <p:cNvPr id="72" name="Picture 71"/>
          <p:cNvPicPr>
            <a:picLocks noChangeAspect="1"/>
          </p:cNvPicPr>
          <p:nvPr/>
        </p:nvPicPr>
        <p:blipFill>
          <a:blip r:embed="rId5"/>
          <a:stretch>
            <a:fillRect/>
          </a:stretch>
        </p:blipFill>
        <p:spPr>
          <a:xfrm>
            <a:off x="6312694" y="937853"/>
            <a:ext cx="304800" cy="281066"/>
          </a:xfrm>
          <a:prstGeom prst="rect">
            <a:avLst/>
          </a:prstGeom>
        </p:spPr>
      </p:pic>
      <p:pic>
        <p:nvPicPr>
          <p:cNvPr id="73" name="Picture 72"/>
          <p:cNvPicPr>
            <a:picLocks noChangeAspect="1"/>
          </p:cNvPicPr>
          <p:nvPr/>
        </p:nvPicPr>
        <p:blipFill>
          <a:blip r:embed="rId5"/>
          <a:stretch>
            <a:fillRect/>
          </a:stretch>
        </p:blipFill>
        <p:spPr>
          <a:xfrm>
            <a:off x="6769894" y="1776053"/>
            <a:ext cx="304800" cy="281066"/>
          </a:xfrm>
          <a:prstGeom prst="rect">
            <a:avLst/>
          </a:prstGeom>
        </p:spPr>
      </p:pic>
      <p:pic>
        <p:nvPicPr>
          <p:cNvPr id="74" name="Picture 73"/>
          <p:cNvPicPr>
            <a:picLocks noChangeAspect="1"/>
          </p:cNvPicPr>
          <p:nvPr/>
        </p:nvPicPr>
        <p:blipFill>
          <a:blip r:embed="rId5"/>
          <a:stretch>
            <a:fillRect/>
          </a:stretch>
        </p:blipFill>
        <p:spPr>
          <a:xfrm>
            <a:off x="6465094" y="2646419"/>
            <a:ext cx="304800" cy="281066"/>
          </a:xfrm>
          <a:prstGeom prst="rect">
            <a:avLst/>
          </a:prstGeom>
        </p:spPr>
      </p:pic>
      <p:pic>
        <p:nvPicPr>
          <p:cNvPr id="75" name="Picture 74"/>
          <p:cNvPicPr>
            <a:picLocks noChangeAspect="1"/>
          </p:cNvPicPr>
          <p:nvPr/>
        </p:nvPicPr>
        <p:blipFill>
          <a:blip r:embed="rId5"/>
          <a:stretch>
            <a:fillRect/>
          </a:stretch>
        </p:blipFill>
        <p:spPr>
          <a:xfrm>
            <a:off x="6819900" y="2602386"/>
            <a:ext cx="304800" cy="281066"/>
          </a:xfrm>
          <a:prstGeom prst="rect">
            <a:avLst/>
          </a:prstGeom>
        </p:spPr>
      </p:pic>
      <p:pic>
        <p:nvPicPr>
          <p:cNvPr id="76" name="Picture 75"/>
          <p:cNvPicPr>
            <a:picLocks noChangeAspect="1"/>
          </p:cNvPicPr>
          <p:nvPr/>
        </p:nvPicPr>
        <p:blipFill>
          <a:blip r:embed="rId5"/>
          <a:stretch>
            <a:fillRect/>
          </a:stretch>
        </p:blipFill>
        <p:spPr>
          <a:xfrm>
            <a:off x="5410200" y="633252"/>
            <a:ext cx="304800" cy="281066"/>
          </a:xfrm>
          <a:prstGeom prst="rect">
            <a:avLst/>
          </a:prstGeom>
        </p:spPr>
      </p:pic>
      <p:pic>
        <p:nvPicPr>
          <p:cNvPr id="77" name="Picture 76"/>
          <p:cNvPicPr>
            <a:picLocks noChangeAspect="1"/>
          </p:cNvPicPr>
          <p:nvPr/>
        </p:nvPicPr>
        <p:blipFill>
          <a:blip r:embed="rId5"/>
          <a:stretch>
            <a:fillRect/>
          </a:stretch>
        </p:blipFill>
        <p:spPr>
          <a:xfrm>
            <a:off x="4331494" y="1935398"/>
            <a:ext cx="304800" cy="281066"/>
          </a:xfrm>
          <a:prstGeom prst="rect">
            <a:avLst/>
          </a:prstGeom>
        </p:spPr>
      </p:pic>
      <p:pic>
        <p:nvPicPr>
          <p:cNvPr id="78" name="Picture 77"/>
          <p:cNvPicPr>
            <a:picLocks noChangeAspect="1"/>
          </p:cNvPicPr>
          <p:nvPr/>
        </p:nvPicPr>
        <p:blipFill>
          <a:blip r:embed="rId5"/>
          <a:stretch>
            <a:fillRect/>
          </a:stretch>
        </p:blipFill>
        <p:spPr>
          <a:xfrm>
            <a:off x="4788694" y="2646419"/>
            <a:ext cx="304800" cy="281066"/>
          </a:xfrm>
          <a:prstGeom prst="rect">
            <a:avLst/>
          </a:prstGeom>
        </p:spPr>
      </p:pic>
      <p:pic>
        <p:nvPicPr>
          <p:cNvPr id="79" name="Picture 78"/>
          <p:cNvPicPr>
            <a:picLocks noChangeAspect="1"/>
          </p:cNvPicPr>
          <p:nvPr/>
        </p:nvPicPr>
        <p:blipFill>
          <a:blip r:embed="rId5"/>
          <a:stretch>
            <a:fillRect/>
          </a:stretch>
        </p:blipFill>
        <p:spPr>
          <a:xfrm>
            <a:off x="5703094" y="3139698"/>
            <a:ext cx="304800" cy="281066"/>
          </a:xfrm>
          <a:prstGeom prst="rect">
            <a:avLst/>
          </a:prstGeom>
        </p:spPr>
      </p:pic>
      <p:pic>
        <p:nvPicPr>
          <p:cNvPr id="80" name="Picture 79"/>
          <p:cNvPicPr>
            <a:picLocks noChangeAspect="1"/>
          </p:cNvPicPr>
          <p:nvPr/>
        </p:nvPicPr>
        <p:blipFill>
          <a:blip r:embed="rId5"/>
          <a:stretch>
            <a:fillRect/>
          </a:stretch>
        </p:blipFill>
        <p:spPr>
          <a:xfrm>
            <a:off x="5907882" y="1992786"/>
            <a:ext cx="304800" cy="281066"/>
          </a:xfrm>
          <a:prstGeom prst="rect">
            <a:avLst/>
          </a:prstGeom>
        </p:spPr>
      </p:pic>
      <p:pic>
        <p:nvPicPr>
          <p:cNvPr id="81" name="Picture 80"/>
          <p:cNvPicPr>
            <a:picLocks noChangeAspect="1"/>
          </p:cNvPicPr>
          <p:nvPr/>
        </p:nvPicPr>
        <p:blipFill>
          <a:blip r:embed="rId5"/>
          <a:stretch>
            <a:fillRect/>
          </a:stretch>
        </p:blipFill>
        <p:spPr>
          <a:xfrm>
            <a:off x="6152674" y="3080561"/>
            <a:ext cx="304800" cy="281066"/>
          </a:xfrm>
          <a:prstGeom prst="rect">
            <a:avLst/>
          </a:prstGeom>
        </p:spPr>
      </p:pic>
      <p:pic>
        <p:nvPicPr>
          <p:cNvPr id="82" name="Picture 81"/>
          <p:cNvPicPr>
            <a:picLocks noChangeAspect="1"/>
          </p:cNvPicPr>
          <p:nvPr/>
        </p:nvPicPr>
        <p:blipFill>
          <a:blip r:embed="rId6"/>
          <a:stretch>
            <a:fillRect/>
          </a:stretch>
        </p:blipFill>
        <p:spPr>
          <a:xfrm>
            <a:off x="4693287" y="4073919"/>
            <a:ext cx="209707" cy="201710"/>
          </a:xfrm>
          <a:prstGeom prst="rect">
            <a:avLst/>
          </a:prstGeom>
        </p:spPr>
      </p:pic>
      <p:pic>
        <p:nvPicPr>
          <p:cNvPr id="83" name="Picture 82"/>
          <p:cNvPicPr>
            <a:picLocks noChangeAspect="1"/>
          </p:cNvPicPr>
          <p:nvPr/>
        </p:nvPicPr>
        <p:blipFill>
          <a:blip r:embed="rId6"/>
          <a:stretch>
            <a:fillRect/>
          </a:stretch>
        </p:blipFill>
        <p:spPr>
          <a:xfrm>
            <a:off x="5036187" y="4839076"/>
            <a:ext cx="209707" cy="201710"/>
          </a:xfrm>
          <a:prstGeom prst="rect">
            <a:avLst/>
          </a:prstGeom>
        </p:spPr>
      </p:pic>
      <p:pic>
        <p:nvPicPr>
          <p:cNvPr id="84" name="Picture 83"/>
          <p:cNvPicPr>
            <a:picLocks noChangeAspect="1"/>
          </p:cNvPicPr>
          <p:nvPr/>
        </p:nvPicPr>
        <p:blipFill>
          <a:blip r:embed="rId6"/>
          <a:stretch>
            <a:fillRect/>
          </a:stretch>
        </p:blipFill>
        <p:spPr>
          <a:xfrm>
            <a:off x="4531440" y="5135798"/>
            <a:ext cx="209707" cy="201710"/>
          </a:xfrm>
          <a:prstGeom prst="rect">
            <a:avLst/>
          </a:prstGeom>
        </p:spPr>
      </p:pic>
      <p:pic>
        <p:nvPicPr>
          <p:cNvPr id="85" name="Picture 84"/>
          <p:cNvPicPr>
            <a:picLocks noChangeAspect="1"/>
          </p:cNvPicPr>
          <p:nvPr/>
        </p:nvPicPr>
        <p:blipFill>
          <a:blip r:embed="rId6"/>
          <a:stretch>
            <a:fillRect/>
          </a:stretch>
        </p:blipFill>
        <p:spPr>
          <a:xfrm>
            <a:off x="4479927" y="5860840"/>
            <a:ext cx="209707" cy="201710"/>
          </a:xfrm>
          <a:prstGeom prst="rect">
            <a:avLst/>
          </a:prstGeom>
        </p:spPr>
      </p:pic>
      <p:pic>
        <p:nvPicPr>
          <p:cNvPr id="86" name="Picture 85"/>
          <p:cNvPicPr>
            <a:picLocks noChangeAspect="1"/>
          </p:cNvPicPr>
          <p:nvPr/>
        </p:nvPicPr>
        <p:blipFill>
          <a:blip r:embed="rId6"/>
          <a:stretch>
            <a:fillRect/>
          </a:stretch>
        </p:blipFill>
        <p:spPr>
          <a:xfrm>
            <a:off x="5720003" y="5742166"/>
            <a:ext cx="209707" cy="201710"/>
          </a:xfrm>
          <a:prstGeom prst="rect">
            <a:avLst/>
          </a:prstGeom>
        </p:spPr>
      </p:pic>
      <p:pic>
        <p:nvPicPr>
          <p:cNvPr id="87" name="Picture 86"/>
          <p:cNvPicPr>
            <a:picLocks noChangeAspect="1"/>
          </p:cNvPicPr>
          <p:nvPr/>
        </p:nvPicPr>
        <p:blipFill>
          <a:blip r:embed="rId6"/>
          <a:stretch>
            <a:fillRect/>
          </a:stretch>
        </p:blipFill>
        <p:spPr>
          <a:xfrm>
            <a:off x="5288599" y="4985683"/>
            <a:ext cx="209707" cy="201710"/>
          </a:xfrm>
          <a:prstGeom prst="rect">
            <a:avLst/>
          </a:prstGeom>
        </p:spPr>
      </p:pic>
      <p:pic>
        <p:nvPicPr>
          <p:cNvPr id="88" name="Picture 87"/>
          <p:cNvPicPr>
            <a:picLocks noChangeAspect="1"/>
          </p:cNvPicPr>
          <p:nvPr/>
        </p:nvPicPr>
        <p:blipFill>
          <a:blip r:embed="rId6"/>
          <a:stretch>
            <a:fillRect/>
          </a:stretch>
        </p:blipFill>
        <p:spPr>
          <a:xfrm>
            <a:off x="6332539" y="4985683"/>
            <a:ext cx="209707" cy="201710"/>
          </a:xfrm>
          <a:prstGeom prst="rect">
            <a:avLst/>
          </a:prstGeom>
        </p:spPr>
      </p:pic>
      <p:pic>
        <p:nvPicPr>
          <p:cNvPr id="89" name="Picture 88"/>
          <p:cNvPicPr>
            <a:picLocks noChangeAspect="1"/>
          </p:cNvPicPr>
          <p:nvPr/>
        </p:nvPicPr>
        <p:blipFill>
          <a:blip r:embed="rId6"/>
          <a:stretch>
            <a:fillRect/>
          </a:stretch>
        </p:blipFill>
        <p:spPr>
          <a:xfrm>
            <a:off x="5522040" y="4185755"/>
            <a:ext cx="209707" cy="201710"/>
          </a:xfrm>
          <a:prstGeom prst="rect">
            <a:avLst/>
          </a:prstGeom>
        </p:spPr>
      </p:pic>
      <p:pic>
        <p:nvPicPr>
          <p:cNvPr id="90" name="Picture 89"/>
          <p:cNvPicPr>
            <a:picLocks noChangeAspect="1"/>
          </p:cNvPicPr>
          <p:nvPr/>
        </p:nvPicPr>
        <p:blipFill>
          <a:blip r:embed="rId6"/>
          <a:stretch>
            <a:fillRect/>
          </a:stretch>
        </p:blipFill>
        <p:spPr>
          <a:xfrm>
            <a:off x="7068050" y="5497986"/>
            <a:ext cx="209707" cy="201710"/>
          </a:xfrm>
          <a:prstGeom prst="rect">
            <a:avLst/>
          </a:prstGeom>
        </p:spPr>
      </p:pic>
      <p:pic>
        <p:nvPicPr>
          <p:cNvPr id="91" name="Picture 90"/>
          <p:cNvPicPr>
            <a:picLocks noChangeAspect="1"/>
          </p:cNvPicPr>
          <p:nvPr/>
        </p:nvPicPr>
        <p:blipFill>
          <a:blip r:embed="rId6"/>
          <a:stretch>
            <a:fillRect/>
          </a:stretch>
        </p:blipFill>
        <p:spPr>
          <a:xfrm>
            <a:off x="6827520" y="5860840"/>
            <a:ext cx="209707" cy="201710"/>
          </a:xfrm>
          <a:prstGeom prst="rect">
            <a:avLst/>
          </a:prstGeom>
        </p:spPr>
      </p:pic>
      <p:pic>
        <p:nvPicPr>
          <p:cNvPr id="92" name="Picture 91"/>
          <p:cNvPicPr>
            <a:picLocks noChangeAspect="1"/>
          </p:cNvPicPr>
          <p:nvPr/>
        </p:nvPicPr>
        <p:blipFill>
          <a:blip r:embed="rId6"/>
          <a:stretch>
            <a:fillRect/>
          </a:stretch>
        </p:blipFill>
        <p:spPr>
          <a:xfrm>
            <a:off x="5798187" y="3656763"/>
            <a:ext cx="209707" cy="201710"/>
          </a:xfrm>
          <a:prstGeom prst="rect">
            <a:avLst/>
          </a:prstGeom>
        </p:spPr>
      </p:pic>
      <p:pic>
        <p:nvPicPr>
          <p:cNvPr id="93" name="Picture 92"/>
          <p:cNvPicPr>
            <a:picLocks noChangeAspect="1"/>
          </p:cNvPicPr>
          <p:nvPr/>
        </p:nvPicPr>
        <p:blipFill>
          <a:blip r:embed="rId6"/>
          <a:stretch>
            <a:fillRect/>
          </a:stretch>
        </p:blipFill>
        <p:spPr>
          <a:xfrm>
            <a:off x="5101114" y="6395365"/>
            <a:ext cx="209707" cy="201710"/>
          </a:xfrm>
          <a:prstGeom prst="rect">
            <a:avLst/>
          </a:prstGeom>
        </p:spPr>
      </p:pic>
      <p:pic>
        <p:nvPicPr>
          <p:cNvPr id="94" name="Picture 93"/>
          <p:cNvPicPr>
            <a:picLocks noChangeAspect="1"/>
          </p:cNvPicPr>
          <p:nvPr/>
        </p:nvPicPr>
        <p:blipFill>
          <a:blip r:embed="rId6"/>
          <a:stretch>
            <a:fillRect/>
          </a:stretch>
        </p:blipFill>
        <p:spPr>
          <a:xfrm>
            <a:off x="5858195" y="5423210"/>
            <a:ext cx="209707" cy="201710"/>
          </a:xfrm>
          <a:prstGeom prst="rect">
            <a:avLst/>
          </a:prstGeom>
        </p:spPr>
      </p:pic>
      <p:pic>
        <p:nvPicPr>
          <p:cNvPr id="95" name="Picture 94"/>
          <p:cNvPicPr>
            <a:picLocks noChangeAspect="1"/>
          </p:cNvPicPr>
          <p:nvPr/>
        </p:nvPicPr>
        <p:blipFill>
          <a:blip r:embed="rId6"/>
          <a:stretch>
            <a:fillRect/>
          </a:stretch>
        </p:blipFill>
        <p:spPr>
          <a:xfrm>
            <a:off x="6360240" y="6079455"/>
            <a:ext cx="209707" cy="201710"/>
          </a:xfrm>
          <a:prstGeom prst="rect">
            <a:avLst/>
          </a:prstGeom>
        </p:spPr>
      </p:pic>
      <p:pic>
        <p:nvPicPr>
          <p:cNvPr id="96" name="Picture 95"/>
          <p:cNvPicPr>
            <a:picLocks noChangeAspect="1"/>
          </p:cNvPicPr>
          <p:nvPr/>
        </p:nvPicPr>
        <p:blipFill>
          <a:blip r:embed="rId6"/>
          <a:stretch>
            <a:fillRect/>
          </a:stretch>
        </p:blipFill>
        <p:spPr>
          <a:xfrm>
            <a:off x="6665040" y="4421452"/>
            <a:ext cx="209707" cy="201710"/>
          </a:xfrm>
          <a:prstGeom prst="rect">
            <a:avLst/>
          </a:prstGeom>
        </p:spPr>
      </p:pic>
      <p:pic>
        <p:nvPicPr>
          <p:cNvPr id="97" name="Picture 96"/>
          <p:cNvPicPr>
            <a:picLocks noChangeAspect="1"/>
          </p:cNvPicPr>
          <p:nvPr/>
        </p:nvPicPr>
        <p:blipFill>
          <a:blip r:embed="rId6"/>
          <a:stretch>
            <a:fillRect/>
          </a:stretch>
        </p:blipFill>
        <p:spPr>
          <a:xfrm>
            <a:off x="6047820" y="6305702"/>
            <a:ext cx="209707" cy="201710"/>
          </a:xfrm>
          <a:prstGeom prst="rect">
            <a:avLst/>
          </a:prstGeom>
        </p:spPr>
      </p:pic>
      <p:pic>
        <p:nvPicPr>
          <p:cNvPr id="98" name="Picture 97"/>
          <p:cNvPicPr>
            <a:picLocks noChangeAspect="1"/>
          </p:cNvPicPr>
          <p:nvPr/>
        </p:nvPicPr>
        <p:blipFill>
          <a:blip r:embed="rId7"/>
          <a:stretch>
            <a:fillRect/>
          </a:stretch>
        </p:blipFill>
        <p:spPr>
          <a:xfrm>
            <a:off x="4716461" y="7442865"/>
            <a:ext cx="109017" cy="139541"/>
          </a:xfrm>
          <a:prstGeom prst="rect">
            <a:avLst/>
          </a:prstGeom>
        </p:spPr>
      </p:pic>
      <p:pic>
        <p:nvPicPr>
          <p:cNvPr id="99" name="Picture 98"/>
          <p:cNvPicPr>
            <a:picLocks noChangeAspect="1"/>
          </p:cNvPicPr>
          <p:nvPr/>
        </p:nvPicPr>
        <p:blipFill>
          <a:blip r:embed="rId7"/>
          <a:stretch>
            <a:fillRect/>
          </a:stretch>
        </p:blipFill>
        <p:spPr>
          <a:xfrm>
            <a:off x="4479927" y="8323815"/>
            <a:ext cx="109017" cy="139541"/>
          </a:xfrm>
          <a:prstGeom prst="rect">
            <a:avLst/>
          </a:prstGeom>
        </p:spPr>
      </p:pic>
      <p:pic>
        <p:nvPicPr>
          <p:cNvPr id="100" name="Picture 99"/>
          <p:cNvPicPr>
            <a:picLocks noChangeAspect="1"/>
          </p:cNvPicPr>
          <p:nvPr/>
        </p:nvPicPr>
        <p:blipFill>
          <a:blip r:embed="rId7"/>
          <a:stretch>
            <a:fillRect/>
          </a:stretch>
        </p:blipFill>
        <p:spPr>
          <a:xfrm>
            <a:off x="5136877" y="8774586"/>
            <a:ext cx="109017" cy="139541"/>
          </a:xfrm>
          <a:prstGeom prst="rect">
            <a:avLst/>
          </a:prstGeom>
        </p:spPr>
      </p:pic>
      <p:pic>
        <p:nvPicPr>
          <p:cNvPr id="101" name="Picture 100"/>
          <p:cNvPicPr>
            <a:picLocks noChangeAspect="1"/>
          </p:cNvPicPr>
          <p:nvPr/>
        </p:nvPicPr>
        <p:blipFill>
          <a:blip r:embed="rId7"/>
          <a:stretch>
            <a:fillRect/>
          </a:stretch>
        </p:blipFill>
        <p:spPr>
          <a:xfrm>
            <a:off x="5310821" y="8323815"/>
            <a:ext cx="109017" cy="139541"/>
          </a:xfrm>
          <a:prstGeom prst="rect">
            <a:avLst/>
          </a:prstGeom>
        </p:spPr>
      </p:pic>
      <p:pic>
        <p:nvPicPr>
          <p:cNvPr id="102" name="Picture 101"/>
          <p:cNvPicPr>
            <a:picLocks noChangeAspect="1"/>
          </p:cNvPicPr>
          <p:nvPr/>
        </p:nvPicPr>
        <p:blipFill>
          <a:blip r:embed="rId7"/>
          <a:stretch>
            <a:fillRect/>
          </a:stretch>
        </p:blipFill>
        <p:spPr>
          <a:xfrm>
            <a:off x="5310820" y="7283106"/>
            <a:ext cx="109017" cy="139541"/>
          </a:xfrm>
          <a:prstGeom prst="rect">
            <a:avLst/>
          </a:prstGeom>
        </p:spPr>
      </p:pic>
      <p:pic>
        <p:nvPicPr>
          <p:cNvPr id="103" name="Picture 102"/>
          <p:cNvPicPr>
            <a:picLocks noChangeAspect="1"/>
          </p:cNvPicPr>
          <p:nvPr/>
        </p:nvPicPr>
        <p:blipFill>
          <a:blip r:embed="rId7"/>
          <a:stretch>
            <a:fillRect/>
          </a:stretch>
        </p:blipFill>
        <p:spPr>
          <a:xfrm>
            <a:off x="5951265" y="7783986"/>
            <a:ext cx="109017" cy="139541"/>
          </a:xfrm>
          <a:prstGeom prst="rect">
            <a:avLst/>
          </a:prstGeom>
        </p:spPr>
      </p:pic>
      <p:pic>
        <p:nvPicPr>
          <p:cNvPr id="104" name="Picture 103"/>
          <p:cNvPicPr>
            <a:picLocks noChangeAspect="1"/>
          </p:cNvPicPr>
          <p:nvPr/>
        </p:nvPicPr>
        <p:blipFill>
          <a:blip r:embed="rId7"/>
          <a:stretch>
            <a:fillRect/>
          </a:stretch>
        </p:blipFill>
        <p:spPr>
          <a:xfrm>
            <a:off x="7037227" y="8481060"/>
            <a:ext cx="109017" cy="139541"/>
          </a:xfrm>
          <a:prstGeom prst="rect">
            <a:avLst/>
          </a:prstGeom>
        </p:spPr>
      </p:pic>
      <p:pic>
        <p:nvPicPr>
          <p:cNvPr id="105" name="Picture 104"/>
          <p:cNvPicPr>
            <a:picLocks noChangeAspect="1"/>
          </p:cNvPicPr>
          <p:nvPr/>
        </p:nvPicPr>
        <p:blipFill>
          <a:blip r:embed="rId7"/>
          <a:stretch>
            <a:fillRect/>
          </a:stretch>
        </p:blipFill>
        <p:spPr>
          <a:xfrm>
            <a:off x="6375480" y="8620601"/>
            <a:ext cx="109017" cy="139541"/>
          </a:xfrm>
          <a:prstGeom prst="rect">
            <a:avLst/>
          </a:prstGeom>
        </p:spPr>
      </p:pic>
      <p:pic>
        <p:nvPicPr>
          <p:cNvPr id="106" name="Picture 105"/>
          <p:cNvPicPr>
            <a:picLocks noChangeAspect="1"/>
          </p:cNvPicPr>
          <p:nvPr/>
        </p:nvPicPr>
        <p:blipFill>
          <a:blip r:embed="rId7"/>
          <a:stretch>
            <a:fillRect/>
          </a:stretch>
        </p:blipFill>
        <p:spPr>
          <a:xfrm>
            <a:off x="6103665" y="7273478"/>
            <a:ext cx="109017" cy="139541"/>
          </a:xfrm>
          <a:prstGeom prst="rect">
            <a:avLst/>
          </a:prstGeom>
        </p:spPr>
      </p:pic>
      <p:pic>
        <p:nvPicPr>
          <p:cNvPr id="107" name="Picture 106"/>
          <p:cNvPicPr>
            <a:picLocks noChangeAspect="1"/>
          </p:cNvPicPr>
          <p:nvPr/>
        </p:nvPicPr>
        <p:blipFill>
          <a:blip r:embed="rId7"/>
          <a:stretch>
            <a:fillRect/>
          </a:stretch>
        </p:blipFill>
        <p:spPr>
          <a:xfrm>
            <a:off x="6765730" y="7977543"/>
            <a:ext cx="109017" cy="139541"/>
          </a:xfrm>
          <a:prstGeom prst="rect">
            <a:avLst/>
          </a:prstGeom>
        </p:spPr>
      </p:pic>
      <p:pic>
        <p:nvPicPr>
          <p:cNvPr id="108" name="Picture 107"/>
          <p:cNvPicPr>
            <a:picLocks noChangeAspect="1"/>
          </p:cNvPicPr>
          <p:nvPr/>
        </p:nvPicPr>
        <p:blipFill>
          <a:blip r:embed="rId7"/>
          <a:stretch>
            <a:fillRect/>
          </a:stretch>
        </p:blipFill>
        <p:spPr>
          <a:xfrm>
            <a:off x="4832077" y="9536586"/>
            <a:ext cx="109017" cy="139541"/>
          </a:xfrm>
          <a:prstGeom prst="rect">
            <a:avLst/>
          </a:prstGeom>
        </p:spPr>
      </p:pic>
      <p:pic>
        <p:nvPicPr>
          <p:cNvPr id="109" name="Picture 108"/>
          <p:cNvPicPr>
            <a:picLocks noChangeAspect="1"/>
          </p:cNvPicPr>
          <p:nvPr/>
        </p:nvPicPr>
        <p:blipFill>
          <a:blip r:embed="rId7"/>
          <a:stretch>
            <a:fillRect/>
          </a:stretch>
        </p:blipFill>
        <p:spPr>
          <a:xfrm>
            <a:off x="5875201" y="9528966"/>
            <a:ext cx="109017" cy="139541"/>
          </a:xfrm>
          <a:prstGeom prst="rect">
            <a:avLst/>
          </a:prstGeom>
        </p:spPr>
      </p:pic>
      <p:pic>
        <p:nvPicPr>
          <p:cNvPr id="110" name="Picture 109"/>
          <p:cNvPicPr>
            <a:picLocks noChangeAspect="1"/>
          </p:cNvPicPr>
          <p:nvPr/>
        </p:nvPicPr>
        <p:blipFill>
          <a:blip r:embed="rId7"/>
          <a:stretch>
            <a:fillRect/>
          </a:stretch>
        </p:blipFill>
        <p:spPr>
          <a:xfrm>
            <a:off x="6556023" y="9210084"/>
            <a:ext cx="109017" cy="139541"/>
          </a:xfrm>
          <a:prstGeom prst="rect">
            <a:avLst/>
          </a:prstGeom>
        </p:spPr>
      </p:pic>
      <p:cxnSp>
        <p:nvCxnSpPr>
          <p:cNvPr id="4" name="Straight Connector 3"/>
          <p:cNvCxnSpPr/>
          <p:nvPr/>
        </p:nvCxnSpPr>
        <p:spPr>
          <a:xfrm>
            <a:off x="3750209" y="76200"/>
            <a:ext cx="76200" cy="1005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926162" y="-64496"/>
            <a:ext cx="1800493" cy="369332"/>
          </a:xfrm>
          <a:prstGeom prst="rect">
            <a:avLst/>
          </a:prstGeom>
          <a:noFill/>
        </p:spPr>
        <p:txBody>
          <a:bodyPr wrap="none" rtlCol="0">
            <a:spAutoFit/>
          </a:bodyPr>
          <a:lstStyle/>
          <a:p>
            <a:r>
              <a:rPr lang="en-US" dirty="0"/>
              <a:t>2 sets this page</a:t>
            </a:r>
          </a:p>
        </p:txBody>
      </p:sp>
      <p:sp>
        <p:nvSpPr>
          <p:cNvPr id="113" name="TextBox 112">
            <a:extLst>
              <a:ext uri="{FF2B5EF4-FFF2-40B4-BE49-F238E27FC236}">
                <a16:creationId xmlns:a16="http://schemas.microsoft.com/office/drawing/2014/main" id="{D0FF853E-0018-4376-9506-D31DEB67DC3D}"/>
              </a:ext>
            </a:extLst>
          </p:cNvPr>
          <p:cNvSpPr txBox="1"/>
          <p:nvPr/>
        </p:nvSpPr>
        <p:spPr>
          <a:xfrm>
            <a:off x="3019425" y="9829800"/>
            <a:ext cx="1019175" cy="215444"/>
          </a:xfrm>
          <a:prstGeom prst="rect">
            <a:avLst/>
          </a:prstGeom>
          <a:noFill/>
        </p:spPr>
        <p:txBody>
          <a:bodyPr wrap="square" rtlCol="0">
            <a:spAutoFit/>
          </a:bodyPr>
          <a:lstStyle/>
          <a:p>
            <a:r>
              <a:rPr lang="en-US" sz="800" dirty="0"/>
              <a:t>B2S Puzzle 8</a:t>
            </a:r>
          </a:p>
        </p:txBody>
      </p:sp>
    </p:spTree>
    <p:extLst>
      <p:ext uri="{BB962C8B-B14F-4D97-AF65-F5344CB8AC3E}">
        <p14:creationId xmlns:p14="http://schemas.microsoft.com/office/powerpoint/2010/main" val="3810576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9D9228F-C782-4107-BB2A-4CC9B3622F96}"/>
              </a:ext>
            </a:extLst>
          </p:cNvPr>
          <p:cNvSpPr txBox="1"/>
          <p:nvPr/>
        </p:nvSpPr>
        <p:spPr>
          <a:xfrm>
            <a:off x="6753225" y="9831370"/>
            <a:ext cx="1019175" cy="215444"/>
          </a:xfrm>
          <a:prstGeom prst="rect">
            <a:avLst/>
          </a:prstGeom>
          <a:noFill/>
        </p:spPr>
        <p:txBody>
          <a:bodyPr wrap="square" rtlCol="0">
            <a:spAutoFit/>
          </a:bodyPr>
          <a:lstStyle/>
          <a:p>
            <a:r>
              <a:rPr lang="en-US" sz="800" dirty="0"/>
              <a:t>B2S Puzzle 8</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297573" y="-840373"/>
            <a:ext cx="4796254" cy="6781800"/>
          </a:xfrm>
          <a:prstGeom prst="rect">
            <a:avLst/>
          </a:prstGeom>
        </p:spPr>
      </p:pic>
      <p:pic>
        <p:nvPicPr>
          <p:cNvPr id="111" name="Picture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297572" y="3955881"/>
            <a:ext cx="4796254" cy="6781800"/>
          </a:xfrm>
          <a:prstGeom prst="rect">
            <a:avLst/>
          </a:prstGeom>
        </p:spPr>
      </p:pic>
      <p:cxnSp>
        <p:nvCxnSpPr>
          <p:cNvPr id="7" name="Straight Connector 6"/>
          <p:cNvCxnSpPr/>
          <p:nvPr/>
        </p:nvCxnSpPr>
        <p:spPr>
          <a:xfrm>
            <a:off x="0" y="4948654"/>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95452" y="9603474"/>
            <a:ext cx="1800493" cy="369332"/>
          </a:xfrm>
          <a:prstGeom prst="rect">
            <a:avLst/>
          </a:prstGeom>
          <a:noFill/>
        </p:spPr>
        <p:txBody>
          <a:bodyPr wrap="none" rtlCol="0">
            <a:spAutoFit/>
          </a:bodyPr>
          <a:lstStyle/>
          <a:p>
            <a:r>
              <a:rPr lang="en-US" dirty="0"/>
              <a:t>2 sets this page</a:t>
            </a:r>
          </a:p>
        </p:txBody>
      </p:sp>
      <p:sp>
        <p:nvSpPr>
          <p:cNvPr id="112" name="TextBox 111"/>
          <p:cNvSpPr txBox="1"/>
          <p:nvPr/>
        </p:nvSpPr>
        <p:spPr>
          <a:xfrm rot="16200000">
            <a:off x="2306540" y="5093943"/>
            <a:ext cx="3481975" cy="4770537"/>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Because you are such </a:t>
            </a:r>
          </a:p>
          <a:p>
            <a:r>
              <a:rPr lang="en-US" sz="2000" dirty="0">
                <a:latin typeface="Verdana" panose="020B0604030504040204" pitchFamily="34" charset="0"/>
                <a:ea typeface="Verdana" panose="020B0604030504040204" pitchFamily="34" charset="0"/>
                <a:cs typeface="Verdana" panose="020B0604030504040204" pitchFamily="34" charset="0"/>
              </a:rPr>
              <a:t>a-</a:t>
            </a:r>
            <a:r>
              <a:rPr lang="en-US" sz="2400" b="1" dirty="0">
                <a:solidFill>
                  <a:srgbClr val="0070C0"/>
                </a:solidFill>
                <a:latin typeface="Verdana" panose="020B0604030504040204" pitchFamily="34" charset="0"/>
                <a:ea typeface="Verdana" panose="020B0604030504040204" pitchFamily="34" charset="0"/>
                <a:cs typeface="Verdana" panose="020B0604030504040204" pitchFamily="34" charset="0"/>
              </a:rPr>
              <a:t>MAZE</a:t>
            </a:r>
            <a:r>
              <a:rPr lang="en-US" sz="2000" dirty="0">
                <a:latin typeface="Verdana" panose="020B0604030504040204" pitchFamily="34" charset="0"/>
                <a:ea typeface="Verdana" panose="020B0604030504040204" pitchFamily="34" charset="0"/>
                <a:cs typeface="Verdana" panose="020B0604030504040204" pitchFamily="34" charset="0"/>
              </a:rPr>
              <a:t>-</a:t>
            </a:r>
            <a:r>
              <a:rPr lang="en-US" sz="2000" dirty="0" err="1">
                <a:latin typeface="Verdana" panose="020B0604030504040204" pitchFamily="34" charset="0"/>
                <a:ea typeface="Verdana" panose="020B0604030504040204" pitchFamily="34" charset="0"/>
                <a:cs typeface="Verdana" panose="020B0604030504040204" pitchFamily="34" charset="0"/>
              </a:rPr>
              <a:t>ing</a:t>
            </a:r>
            <a:r>
              <a:rPr lang="en-US" sz="2000" dirty="0">
                <a:latin typeface="Verdana" panose="020B0604030504040204" pitchFamily="34" charset="0"/>
                <a:ea typeface="Verdana" panose="020B0604030504040204" pitchFamily="34" charset="0"/>
                <a:cs typeface="Verdana" panose="020B0604030504040204" pitchFamily="34" charset="0"/>
              </a:rPr>
              <a:t> students, I know you’ll come to class prepared!</a:t>
            </a:r>
          </a:p>
          <a:p>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Get a maze from your teacher.</a:t>
            </a:r>
          </a:p>
          <a:p>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Find the number of pencils, calculators, and books you pick up in the maze. Then find the product of those numbers to get the secret code.  </a:t>
            </a:r>
          </a:p>
          <a:p>
            <a:pPr algn="ctr"/>
            <a:endParaRPr lang="en-US" sz="2000" dirty="0"/>
          </a:p>
        </p:txBody>
      </p:sp>
      <p:sp>
        <p:nvSpPr>
          <p:cNvPr id="10" name="TextBox 9">
            <a:extLst>
              <a:ext uri="{FF2B5EF4-FFF2-40B4-BE49-F238E27FC236}">
                <a16:creationId xmlns:a16="http://schemas.microsoft.com/office/drawing/2014/main" id="{8FAD5FCE-5218-C445-8870-B763E768BE55}"/>
              </a:ext>
            </a:extLst>
          </p:cNvPr>
          <p:cNvSpPr txBox="1"/>
          <p:nvPr/>
        </p:nvSpPr>
        <p:spPr>
          <a:xfrm rot="16200000">
            <a:off x="2403769" y="163219"/>
            <a:ext cx="3434446" cy="5078313"/>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Because you are such </a:t>
            </a:r>
          </a:p>
          <a:p>
            <a:r>
              <a:rPr lang="en-US" sz="2000" dirty="0">
                <a:latin typeface="Verdana" panose="020B0604030504040204" pitchFamily="34" charset="0"/>
                <a:ea typeface="Verdana" panose="020B0604030504040204" pitchFamily="34" charset="0"/>
                <a:cs typeface="Verdana" panose="020B0604030504040204" pitchFamily="34" charset="0"/>
              </a:rPr>
              <a:t>a-</a:t>
            </a:r>
            <a:r>
              <a:rPr lang="en-US" sz="2400" b="1" dirty="0">
                <a:solidFill>
                  <a:srgbClr val="0070C0"/>
                </a:solidFill>
                <a:latin typeface="Verdana" panose="020B0604030504040204" pitchFamily="34" charset="0"/>
                <a:ea typeface="Verdana" panose="020B0604030504040204" pitchFamily="34" charset="0"/>
                <a:cs typeface="Verdana" panose="020B0604030504040204" pitchFamily="34" charset="0"/>
              </a:rPr>
              <a:t>MAZE</a:t>
            </a:r>
            <a:r>
              <a:rPr lang="en-US" sz="2000" dirty="0">
                <a:latin typeface="Verdana" panose="020B0604030504040204" pitchFamily="34" charset="0"/>
                <a:ea typeface="Verdana" panose="020B0604030504040204" pitchFamily="34" charset="0"/>
                <a:cs typeface="Verdana" panose="020B0604030504040204" pitchFamily="34" charset="0"/>
              </a:rPr>
              <a:t>-</a:t>
            </a:r>
            <a:r>
              <a:rPr lang="en-US" sz="2000" dirty="0" err="1">
                <a:latin typeface="Verdana" panose="020B0604030504040204" pitchFamily="34" charset="0"/>
                <a:ea typeface="Verdana" panose="020B0604030504040204" pitchFamily="34" charset="0"/>
                <a:cs typeface="Verdana" panose="020B0604030504040204" pitchFamily="34" charset="0"/>
              </a:rPr>
              <a:t>ing</a:t>
            </a:r>
            <a:r>
              <a:rPr lang="en-US" sz="2000" dirty="0">
                <a:latin typeface="Verdana" panose="020B0604030504040204" pitchFamily="34" charset="0"/>
                <a:ea typeface="Verdana" panose="020B0604030504040204" pitchFamily="34" charset="0"/>
                <a:cs typeface="Verdana" panose="020B0604030504040204" pitchFamily="34" charset="0"/>
              </a:rPr>
              <a:t> students, I know you’ll come to class prepared!</a:t>
            </a:r>
          </a:p>
          <a:p>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Get a maze from your teacher.</a:t>
            </a:r>
          </a:p>
          <a:p>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Find the number of pencils, calculators, and books you pick up in the maze. Then find the product of those numbers to get the secret code.  </a:t>
            </a:r>
          </a:p>
          <a:p>
            <a:pPr algn="ctr"/>
            <a:endParaRPr lang="en-US" sz="2000" dirty="0"/>
          </a:p>
        </p:txBody>
      </p:sp>
      <p:sp>
        <p:nvSpPr>
          <p:cNvPr id="9" name="TextBox 8">
            <a:extLst>
              <a:ext uri="{FF2B5EF4-FFF2-40B4-BE49-F238E27FC236}">
                <a16:creationId xmlns:a16="http://schemas.microsoft.com/office/drawing/2014/main" id="{9A9E97E4-439D-48D5-BB10-E2E858797774}"/>
              </a:ext>
            </a:extLst>
          </p:cNvPr>
          <p:cNvSpPr txBox="1"/>
          <p:nvPr/>
        </p:nvSpPr>
        <p:spPr>
          <a:xfrm>
            <a:off x="6919913" y="4697721"/>
            <a:ext cx="1019175" cy="215444"/>
          </a:xfrm>
          <a:prstGeom prst="rect">
            <a:avLst/>
          </a:prstGeom>
          <a:noFill/>
        </p:spPr>
        <p:txBody>
          <a:bodyPr wrap="square" rtlCol="0">
            <a:spAutoFit/>
          </a:bodyPr>
          <a:lstStyle/>
          <a:p>
            <a:r>
              <a:rPr lang="en-US" sz="800" dirty="0"/>
              <a:t>B2S Puzzle 8</a:t>
            </a:r>
          </a:p>
        </p:txBody>
      </p:sp>
    </p:spTree>
    <p:extLst>
      <p:ext uri="{BB962C8B-B14F-4D97-AF65-F5344CB8AC3E}">
        <p14:creationId xmlns:p14="http://schemas.microsoft.com/office/powerpoint/2010/main" val="193657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19968"/>
            <a:ext cx="6703695" cy="302681"/>
          </a:xfrm>
        </p:spPr>
        <p:txBody>
          <a:bodyPr>
            <a:normAutofit fontScale="90000"/>
          </a:bodyPr>
          <a:lstStyle/>
          <a:p>
            <a:pPr>
              <a:defRPr/>
            </a:pPr>
            <a:r>
              <a:rPr lang="en-US" sz="1800" dirty="0">
                <a:latin typeface="Verdana" charset="0"/>
                <a:ea typeface="Verdana" charset="0"/>
                <a:cs typeface="Verdana" charset="0"/>
              </a:rPr>
              <a:t>P</a:t>
            </a:r>
            <a:r>
              <a:rPr lang="en-US" sz="1800">
                <a:latin typeface="Verdana" charset="0"/>
                <a:ea typeface="Verdana" charset="0"/>
                <a:cs typeface="Verdana" charset="0"/>
              </a:rPr>
              <a:t>rize </a:t>
            </a:r>
            <a:r>
              <a:rPr lang="en-US" sz="1800" dirty="0">
                <a:latin typeface="Verdana" charset="0"/>
                <a:ea typeface="Verdana" charset="0"/>
                <a:cs typeface="Verdana" charset="0"/>
              </a:rPr>
              <a:t>Ideas</a:t>
            </a:r>
          </a:p>
        </p:txBody>
      </p:sp>
      <p:sp>
        <p:nvSpPr>
          <p:cNvPr id="39938" name="Content Placeholder 1"/>
          <p:cNvSpPr>
            <a:spLocks noGrp="1"/>
          </p:cNvSpPr>
          <p:nvPr>
            <p:ph idx="1"/>
          </p:nvPr>
        </p:nvSpPr>
        <p:spPr>
          <a:xfrm>
            <a:off x="381000" y="914400"/>
            <a:ext cx="7040217" cy="6096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x-none" sz="1400" dirty="0">
                <a:latin typeface="Verdana" charset="0"/>
                <a:ea typeface="Verdana" charset="0"/>
                <a:cs typeface="Verdana" charset="0"/>
              </a:rPr>
              <a:t>The </a:t>
            </a:r>
            <a:r>
              <a:rPr lang="en-US" altLang="x-none" sz="1400">
                <a:latin typeface="Verdana" charset="0"/>
                <a:ea typeface="Verdana" charset="0"/>
                <a:cs typeface="Verdana" charset="0"/>
              </a:rPr>
              <a:t>lists below </a:t>
            </a:r>
            <a:r>
              <a:rPr lang="en-US" altLang="x-none" sz="1400" dirty="0">
                <a:latin typeface="Verdana" charset="0"/>
                <a:ea typeface="Verdana" charset="0"/>
                <a:cs typeface="Verdana" charset="0"/>
              </a:rPr>
              <a:t>are ideas you could use for prizes if the group escapes all of the challenges.</a:t>
            </a:r>
          </a:p>
        </p:txBody>
      </p:sp>
      <p:pic>
        <p:nvPicPr>
          <p:cNvPr id="4" name="Picture 3"/>
          <p:cNvPicPr>
            <a:picLocks noChangeAspect="1"/>
          </p:cNvPicPr>
          <p:nvPr/>
        </p:nvPicPr>
        <p:blipFill>
          <a:blip r:embed="rId2"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5" name="Content Placeholder 1"/>
          <p:cNvSpPr txBox="1">
            <a:spLocks/>
          </p:cNvSpPr>
          <p:nvPr/>
        </p:nvSpPr>
        <p:spPr>
          <a:xfrm>
            <a:off x="381001" y="1610950"/>
            <a:ext cx="3505200" cy="8066450"/>
          </a:xfrm>
          <a:prstGeom prst="rect">
            <a:avLst/>
          </a:prstGeom>
        </p:spPr>
        <p:txBody>
          <a:bodyPr vert="horz" lIns="91440" tIns="45720" rIns="91440" bIns="45720" rtlCol="0">
            <a:norm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defTabSz="914400" fontAlgn="auto">
              <a:lnSpc>
                <a:spcPct val="100000"/>
              </a:lnSpc>
              <a:spcBef>
                <a:spcPts val="0"/>
              </a:spcBef>
              <a:spcAft>
                <a:spcPts val="0"/>
              </a:spcAft>
            </a:pPr>
            <a:r>
              <a:rPr lang="en-US" altLang="x-none" sz="1400" dirty="0">
                <a:latin typeface="Verdana" charset="0"/>
                <a:ea typeface="Verdana" charset="0"/>
                <a:cs typeface="Verdana" charset="0"/>
              </a:rPr>
              <a:t>Pencils and erasers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Free test question answer</a:t>
            </a:r>
          </a:p>
          <a:p>
            <a:pPr defTabSz="914400" fontAlgn="auto">
              <a:lnSpc>
                <a:spcPct val="100000"/>
              </a:lnSpc>
              <a:spcBef>
                <a:spcPts val="0"/>
              </a:spcBef>
              <a:spcAft>
                <a:spcPts val="0"/>
              </a:spcAft>
            </a:pPr>
            <a:r>
              <a:rPr lang="en-US" altLang="x-none" sz="1400">
                <a:latin typeface="Verdana" charset="0"/>
                <a:ea typeface="Verdana" charset="0"/>
                <a:cs typeface="Verdana" charset="0"/>
              </a:rPr>
              <a:t>Free Redbox </a:t>
            </a:r>
            <a:r>
              <a:rPr lang="en-US" altLang="x-none" sz="1400" dirty="0">
                <a:latin typeface="Verdana" charset="0"/>
                <a:ea typeface="Verdana" charset="0"/>
                <a:cs typeface="Verdana" charset="0"/>
              </a:rPr>
              <a:t>rental</a:t>
            </a:r>
          </a:p>
          <a:p>
            <a:pPr defTabSz="914400" fontAlgn="auto">
              <a:lnSpc>
                <a:spcPct val="100000"/>
              </a:lnSpc>
              <a:spcBef>
                <a:spcPts val="0"/>
              </a:spcBef>
              <a:spcAft>
                <a:spcPts val="0"/>
              </a:spcAft>
            </a:pPr>
            <a:r>
              <a:rPr lang="en-US" altLang="x-none" sz="1400" dirty="0" err="1">
                <a:latin typeface="Verdana" charset="0"/>
                <a:ea typeface="Verdana" charset="0"/>
                <a:cs typeface="Verdana" charset="0"/>
              </a:rPr>
              <a:t>Takis</a:t>
            </a:r>
            <a:r>
              <a:rPr lang="en-US" altLang="x-none" sz="1400" dirty="0">
                <a:latin typeface="Verdana" charset="0"/>
                <a:ea typeface="Verdana" charset="0"/>
                <a:cs typeface="Verdana" charset="0"/>
              </a:rPr>
              <a:t> or Hot Cheetos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Free coupon for a </a:t>
            </a:r>
            <a:r>
              <a:rPr lang="en-US" altLang="x-none" sz="1400">
                <a:latin typeface="Verdana" charset="0"/>
                <a:ea typeface="Verdana" charset="0"/>
                <a:cs typeface="Verdana" charset="0"/>
              </a:rPr>
              <a:t>local establishment </a:t>
            </a:r>
            <a:r>
              <a:rPr lang="en-US" altLang="x-none" sz="1400" dirty="0">
                <a:latin typeface="Verdana" charset="0"/>
                <a:ea typeface="Verdana" charset="0"/>
                <a:cs typeface="Verdana" charset="0"/>
              </a:rPr>
              <a:t>like Sonic or DQ</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Lunch with the teacher</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Lunch in the classroom</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Homework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Front of the lunch line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Free tardy pass</a:t>
            </a:r>
          </a:p>
          <a:p>
            <a:pPr defTabSz="914400" fontAlgn="auto">
              <a:lnSpc>
                <a:spcPct val="100000"/>
              </a:lnSpc>
              <a:spcBef>
                <a:spcPts val="0"/>
              </a:spcBef>
              <a:spcAft>
                <a:spcPts val="0"/>
              </a:spcAft>
            </a:pPr>
            <a:r>
              <a:rPr lang="en-US" altLang="x-none" sz="1400">
                <a:latin typeface="Verdana" charset="0"/>
                <a:ea typeface="Verdana" charset="0"/>
                <a:cs typeface="Verdana" charset="0"/>
              </a:rPr>
              <a:t>Bonus </a:t>
            </a:r>
            <a:r>
              <a:rPr lang="en-US" altLang="x-none" sz="1400" dirty="0">
                <a:latin typeface="Verdana" charset="0"/>
                <a:ea typeface="Verdana" charset="0"/>
                <a:cs typeface="Verdana" charset="0"/>
              </a:rPr>
              <a:t>points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Gum passes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Technology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Drop the lowest grade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Stickers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Dollar Tree trinkets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Choose your own seat</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Sit in the teacher’s chair</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Medals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Pizza</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Headphones for the day</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Pop sockets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Coke and a smile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Spin a wheel</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Gift cards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Keychains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Take your shoes off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Posted picture </a:t>
            </a:r>
            <a:r>
              <a:rPr lang="en-US" altLang="x-none" sz="1400">
                <a:latin typeface="Verdana" charset="0"/>
                <a:ea typeface="Verdana" charset="0"/>
                <a:cs typeface="Verdana" charset="0"/>
              </a:rPr>
              <a:t>on website</a:t>
            </a:r>
            <a:endParaRPr lang="en-US" altLang="x-none" sz="1400" dirty="0">
              <a:latin typeface="Verdana" charset="0"/>
              <a:ea typeface="Verdana" charset="0"/>
              <a:cs typeface="Verdana" charset="0"/>
            </a:endParaRPr>
          </a:p>
          <a:p>
            <a:pPr defTabSz="914400" fontAlgn="auto">
              <a:lnSpc>
                <a:spcPct val="100000"/>
              </a:lnSpc>
              <a:spcBef>
                <a:spcPts val="0"/>
              </a:spcBef>
              <a:spcAft>
                <a:spcPts val="0"/>
              </a:spcAft>
            </a:pPr>
            <a:r>
              <a:rPr lang="en-US" altLang="x-none" sz="1400" dirty="0">
                <a:latin typeface="Verdana" charset="0"/>
                <a:ea typeface="Verdana" charset="0"/>
                <a:cs typeface="Verdana" charset="0"/>
              </a:rPr>
              <a:t>Deadline extension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Pick the class music</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Picture on the wall</a:t>
            </a:r>
          </a:p>
          <a:p>
            <a:pPr defTabSz="914400" fontAlgn="auto">
              <a:lnSpc>
                <a:spcPct val="100000"/>
              </a:lnSpc>
              <a:spcBef>
                <a:spcPts val="0"/>
              </a:spcBef>
              <a:spcAft>
                <a:spcPts val="0"/>
              </a:spcAft>
            </a:pPr>
            <a:r>
              <a:rPr lang="en-US" altLang="x-none" sz="1400">
                <a:latin typeface="Verdana" charset="0"/>
                <a:ea typeface="Verdana" charset="0"/>
                <a:cs typeface="Verdana" charset="0"/>
              </a:rPr>
              <a:t>Bring a blanket </a:t>
            </a:r>
            <a:r>
              <a:rPr lang="en-US" altLang="x-none" sz="1400" dirty="0">
                <a:latin typeface="Verdana" charset="0"/>
                <a:ea typeface="Verdana" charset="0"/>
                <a:cs typeface="Verdana" charset="0"/>
              </a:rPr>
              <a:t>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Teacher assistant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Feed the animal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Pick the next review game</a:t>
            </a:r>
          </a:p>
          <a:p>
            <a:pPr defTabSz="914400" fontAlgn="auto">
              <a:lnSpc>
                <a:spcPct val="100000"/>
              </a:lnSpc>
              <a:spcBef>
                <a:spcPts val="0"/>
              </a:spcBef>
              <a:spcAft>
                <a:spcPts val="0"/>
              </a:spcAft>
            </a:pPr>
            <a:endParaRPr lang="en-US" altLang="x-none" sz="1400" dirty="0">
              <a:latin typeface="Verdana" charset="0"/>
              <a:ea typeface="Verdana" charset="0"/>
              <a:cs typeface="Verdana" charset="0"/>
            </a:endParaRPr>
          </a:p>
          <a:p>
            <a:pPr defTabSz="914400" fontAlgn="auto">
              <a:lnSpc>
                <a:spcPct val="100000"/>
              </a:lnSpc>
              <a:spcBef>
                <a:spcPts val="0"/>
              </a:spcBef>
              <a:spcAft>
                <a:spcPts val="0"/>
              </a:spcAft>
            </a:pPr>
            <a:endParaRPr lang="en-US" altLang="x-none" sz="1400" dirty="0">
              <a:latin typeface="Verdana" charset="0"/>
              <a:ea typeface="Verdana" charset="0"/>
              <a:cs typeface="Verdana" charset="0"/>
            </a:endParaRPr>
          </a:p>
        </p:txBody>
      </p:sp>
      <p:sp>
        <p:nvSpPr>
          <p:cNvPr id="6" name="Content Placeholder 1"/>
          <p:cNvSpPr txBox="1">
            <a:spLocks/>
          </p:cNvSpPr>
          <p:nvPr/>
        </p:nvSpPr>
        <p:spPr>
          <a:xfrm>
            <a:off x="3924877" y="1607406"/>
            <a:ext cx="3505200" cy="8066450"/>
          </a:xfrm>
          <a:prstGeom prst="rect">
            <a:avLst/>
          </a:prstGeom>
        </p:spPr>
        <p:txBody>
          <a:bodyPr vert="horz" lIns="91440" tIns="45720" rIns="91440" bIns="45720" rtlCol="0">
            <a:norm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defTabSz="914400" fontAlgn="auto">
              <a:lnSpc>
                <a:spcPct val="100000"/>
              </a:lnSpc>
              <a:spcBef>
                <a:spcPts val="0"/>
              </a:spcBef>
              <a:spcAft>
                <a:spcPts val="0"/>
              </a:spcAft>
            </a:pPr>
            <a:r>
              <a:rPr lang="en-US" altLang="x-none" sz="1400" dirty="0">
                <a:latin typeface="Verdana" charset="0"/>
                <a:ea typeface="Verdana" charset="0"/>
                <a:cs typeface="Verdana" charset="0"/>
              </a:rPr>
              <a:t>Restroom pass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Lunch outside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Sit next to a friend pass</a:t>
            </a:r>
          </a:p>
          <a:p>
            <a:pPr defTabSz="914400" fontAlgn="auto">
              <a:lnSpc>
                <a:spcPct val="100000"/>
              </a:lnSpc>
              <a:spcBef>
                <a:spcPts val="0"/>
              </a:spcBef>
              <a:spcAft>
                <a:spcPts val="0"/>
              </a:spcAft>
            </a:pPr>
            <a:r>
              <a:rPr lang="en-US" altLang="x-none" sz="1400">
                <a:latin typeface="Verdana" charset="0"/>
                <a:ea typeface="Verdana" charset="0"/>
                <a:cs typeface="Verdana" charset="0"/>
              </a:rPr>
              <a:t>Winner ribbons</a:t>
            </a:r>
            <a:endParaRPr lang="en-US" altLang="x-none" sz="1400" dirty="0">
              <a:latin typeface="Verdana" charset="0"/>
              <a:ea typeface="Verdana" charset="0"/>
              <a:cs typeface="Verdana" charset="0"/>
            </a:endParaRPr>
          </a:p>
          <a:p>
            <a:pPr defTabSz="914400" fontAlgn="auto">
              <a:lnSpc>
                <a:spcPct val="100000"/>
              </a:lnSpc>
              <a:spcBef>
                <a:spcPts val="0"/>
              </a:spcBef>
              <a:spcAft>
                <a:spcPts val="0"/>
              </a:spcAft>
            </a:pPr>
            <a:r>
              <a:rPr lang="en-US" altLang="x-none" sz="1400" dirty="0">
                <a:latin typeface="Verdana" charset="0"/>
                <a:ea typeface="Verdana" charset="0"/>
                <a:cs typeface="Verdana" charset="0"/>
              </a:rPr>
              <a:t>Extra clue for the next escape room</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Let them present the next demo</a:t>
            </a:r>
          </a:p>
          <a:p>
            <a:pPr defTabSz="914400" fontAlgn="auto">
              <a:lnSpc>
                <a:spcPct val="100000"/>
              </a:lnSpc>
              <a:spcBef>
                <a:spcPts val="0"/>
              </a:spcBef>
              <a:spcAft>
                <a:spcPts val="0"/>
              </a:spcAft>
            </a:pPr>
            <a:r>
              <a:rPr lang="en-US" altLang="x-none" sz="1400">
                <a:latin typeface="Verdana" charset="0"/>
                <a:ea typeface="Verdana" charset="0"/>
                <a:cs typeface="Verdana" charset="0"/>
              </a:rPr>
              <a:t>Brag </a:t>
            </a:r>
            <a:r>
              <a:rPr lang="en-US" altLang="x-none" sz="1400" dirty="0">
                <a:latin typeface="Verdana" charset="0"/>
                <a:ea typeface="Verdana" charset="0"/>
                <a:cs typeface="Verdana" charset="0"/>
              </a:rPr>
              <a:t>tags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Candy </a:t>
            </a:r>
            <a:r>
              <a:rPr lang="en-US" altLang="x-none" sz="1400">
                <a:latin typeface="Verdana" charset="0"/>
                <a:ea typeface="Verdana" charset="0"/>
                <a:cs typeface="Verdana" charset="0"/>
              </a:rPr>
              <a:t>(obviously</a:t>
            </a:r>
            <a:r>
              <a:rPr lang="en-US" altLang="x-none" sz="1400" dirty="0">
                <a:latin typeface="Verdana" charset="0"/>
                <a:ea typeface="Verdana" charset="0"/>
                <a:cs typeface="Verdana" charset="0"/>
              </a:rPr>
              <a:t>)</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Leave class 2 mins early</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School supplies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Wear a hat</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School “cash” or ”points”</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Plastic trophy</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Escape room winner wall</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Picture posted to social media</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Computer time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Teacher for 10 </a:t>
            </a:r>
            <a:r>
              <a:rPr lang="mr-IN" altLang="x-none" sz="1400" dirty="0">
                <a:latin typeface="Verdana" charset="0"/>
                <a:ea typeface="Verdana" charset="0"/>
                <a:cs typeface="Verdana" charset="0"/>
              </a:rPr>
              <a:t>–</a:t>
            </a:r>
            <a:r>
              <a:rPr lang="en-US" altLang="x-none" sz="1400" dirty="0">
                <a:latin typeface="Verdana" charset="0"/>
                <a:ea typeface="Verdana" charset="0"/>
                <a:cs typeface="Verdana" charset="0"/>
              </a:rPr>
              <a:t> 10 mins </a:t>
            </a:r>
            <a:r>
              <a:rPr lang="en-US" altLang="x-none" sz="1400">
                <a:latin typeface="Verdana" charset="0"/>
                <a:ea typeface="Verdana" charset="0"/>
                <a:cs typeface="Verdana" charset="0"/>
              </a:rPr>
              <a:t>of being </a:t>
            </a:r>
            <a:r>
              <a:rPr lang="en-US" altLang="x-none" sz="1400" dirty="0">
                <a:latin typeface="Verdana" charset="0"/>
                <a:ea typeface="Verdana" charset="0"/>
                <a:cs typeface="Verdana" charset="0"/>
              </a:rPr>
              <a:t>the teacher</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Popcorn party</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3D printing of their choice</a:t>
            </a:r>
          </a:p>
          <a:p>
            <a:pPr defTabSz="914400" fontAlgn="auto">
              <a:lnSpc>
                <a:spcPct val="100000"/>
              </a:lnSpc>
              <a:spcBef>
                <a:spcPts val="0"/>
              </a:spcBef>
              <a:spcAft>
                <a:spcPts val="0"/>
              </a:spcAft>
            </a:pPr>
            <a:r>
              <a:rPr lang="en-US" altLang="x-none" sz="1400">
                <a:latin typeface="Verdana" charset="0"/>
                <a:ea typeface="Verdana" charset="0"/>
                <a:cs typeface="Verdana" charset="0"/>
              </a:rPr>
              <a:t>Lab </a:t>
            </a:r>
            <a:r>
              <a:rPr lang="en-US" altLang="x-none" sz="1400" dirty="0">
                <a:latin typeface="Verdana" charset="0"/>
                <a:ea typeface="Verdana" charset="0"/>
                <a:cs typeface="Verdana" charset="0"/>
              </a:rPr>
              <a:t>coat for the day</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Use notes on quiz</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Game master </a:t>
            </a:r>
            <a:r>
              <a:rPr lang="mr-IN" altLang="x-none" sz="1400" dirty="0">
                <a:latin typeface="Verdana" charset="0"/>
                <a:ea typeface="Verdana" charset="0"/>
                <a:cs typeface="Verdana" charset="0"/>
              </a:rPr>
              <a:t>–</a:t>
            </a:r>
            <a:r>
              <a:rPr lang="en-US" altLang="x-none" sz="1400" dirty="0">
                <a:latin typeface="Verdana" charset="0"/>
                <a:ea typeface="Verdana" charset="0"/>
                <a:cs typeface="Verdana" charset="0"/>
              </a:rPr>
              <a:t> allow students to help setup the next game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A pat on </a:t>
            </a:r>
            <a:r>
              <a:rPr lang="en-US" altLang="x-none" sz="1400">
                <a:latin typeface="Verdana" charset="0"/>
                <a:ea typeface="Verdana" charset="0"/>
                <a:cs typeface="Verdana" charset="0"/>
              </a:rPr>
              <a:t>the back</a:t>
            </a:r>
            <a:endParaRPr lang="en-US" altLang="x-none" sz="1400" dirty="0">
              <a:latin typeface="Verdana" charset="0"/>
              <a:ea typeface="Verdana" charset="0"/>
              <a:cs typeface="Verdana" charset="0"/>
            </a:endParaRPr>
          </a:p>
          <a:p>
            <a:pPr defTabSz="914400" fontAlgn="auto">
              <a:lnSpc>
                <a:spcPct val="100000"/>
              </a:lnSpc>
              <a:spcBef>
                <a:spcPts val="0"/>
              </a:spcBef>
              <a:spcAft>
                <a:spcPts val="0"/>
              </a:spcAft>
            </a:pPr>
            <a:r>
              <a:rPr lang="en-US" altLang="x-none" sz="1400" dirty="0">
                <a:latin typeface="Verdana" charset="0"/>
                <a:ea typeface="Verdana" charset="0"/>
                <a:cs typeface="Verdana" charset="0"/>
              </a:rPr>
              <a:t>Allow students to charge their phone</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T-shirt or mug</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Index card for an exam</a:t>
            </a:r>
          </a:p>
          <a:p>
            <a:pPr defTabSz="914400" fontAlgn="auto">
              <a:lnSpc>
                <a:spcPct val="100000"/>
              </a:lnSpc>
              <a:spcBef>
                <a:spcPts val="0"/>
              </a:spcBef>
              <a:spcAft>
                <a:spcPts val="0"/>
              </a:spcAft>
            </a:pPr>
            <a:r>
              <a:rPr lang="en-US" altLang="x-none" sz="1400" dirty="0">
                <a:latin typeface="Verdana" charset="0"/>
                <a:ea typeface="Verdana" charset="0"/>
                <a:cs typeface="Verdana" charset="0"/>
              </a:rPr>
              <a:t>Get creative</a:t>
            </a:r>
          </a:p>
          <a:p>
            <a:pPr defTabSz="914400" fontAlgn="auto">
              <a:lnSpc>
                <a:spcPct val="100000"/>
              </a:lnSpc>
              <a:spcBef>
                <a:spcPts val="0"/>
              </a:spcBef>
              <a:spcAft>
                <a:spcPts val="0"/>
              </a:spcAft>
            </a:pPr>
            <a:endParaRPr lang="en-US" altLang="x-none" sz="1400" dirty="0">
              <a:latin typeface="Verdana" charset="0"/>
              <a:ea typeface="Verdana" charset="0"/>
              <a:cs typeface="Verdana" charset="0"/>
            </a:endParaRPr>
          </a:p>
          <a:p>
            <a:pPr defTabSz="914400" fontAlgn="auto">
              <a:lnSpc>
                <a:spcPct val="100000"/>
              </a:lnSpc>
              <a:spcBef>
                <a:spcPts val="0"/>
              </a:spcBef>
              <a:spcAft>
                <a:spcPts val="0"/>
              </a:spcAft>
            </a:pPr>
            <a:endParaRPr lang="en-US" altLang="x-none" sz="1400" dirty="0">
              <a:latin typeface="Verdana" charset="0"/>
              <a:ea typeface="Verdana" charset="0"/>
              <a:cs typeface="Verdana" charset="0"/>
            </a:endParaRPr>
          </a:p>
        </p:txBody>
      </p:sp>
    </p:spTree>
    <p:extLst>
      <p:ext uri="{BB962C8B-B14F-4D97-AF65-F5344CB8AC3E}">
        <p14:creationId xmlns:p14="http://schemas.microsoft.com/office/powerpoint/2010/main" val="1788935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5567" y="609600"/>
            <a:ext cx="7630633" cy="8675081"/>
            <a:chOff x="65567" y="140713"/>
            <a:chExt cx="7630633" cy="8675081"/>
          </a:xfrm>
        </p:grpSpPr>
        <p:grpSp>
          <p:nvGrpSpPr>
            <p:cNvPr id="9" name="Group 8"/>
            <p:cNvGrpSpPr/>
            <p:nvPr/>
          </p:nvGrpSpPr>
          <p:grpSpPr>
            <a:xfrm>
              <a:off x="76200" y="140713"/>
              <a:ext cx="7620000" cy="2831087"/>
              <a:chOff x="152400" y="140713"/>
              <a:chExt cx="7696200" cy="2754887"/>
            </a:xfrm>
          </p:grpSpPr>
          <p:grpSp>
            <p:nvGrpSpPr>
              <p:cNvPr id="8" name="Group 7"/>
              <p:cNvGrpSpPr/>
              <p:nvPr/>
            </p:nvGrpSpPr>
            <p:grpSpPr>
              <a:xfrm>
                <a:off x="152400" y="152400"/>
                <a:ext cx="3810000" cy="2743200"/>
                <a:chOff x="152400" y="152400"/>
                <a:chExt cx="4572000" cy="3200400"/>
              </a:xfrm>
            </p:grpSpPr>
            <p:sp>
              <p:nvSpPr>
                <p:cNvPr id="5" name="TextBox 4"/>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nvGrpSpPr>
              <p:cNvPr id="10" name="Group 9"/>
              <p:cNvGrpSpPr/>
              <p:nvPr/>
            </p:nvGrpSpPr>
            <p:grpSpPr>
              <a:xfrm>
                <a:off x="4038600" y="140713"/>
                <a:ext cx="3810000" cy="2743200"/>
                <a:chOff x="152400" y="152400"/>
                <a:chExt cx="4572000" cy="3200400"/>
              </a:xfrm>
            </p:grpSpPr>
            <p:sp>
              <p:nvSpPr>
                <p:cNvPr id="11" name="TextBox 10"/>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grpSp>
          <p:nvGrpSpPr>
            <p:cNvPr id="14" name="Group 13"/>
            <p:cNvGrpSpPr/>
            <p:nvPr/>
          </p:nvGrpSpPr>
          <p:grpSpPr>
            <a:xfrm>
              <a:off x="65567" y="3050108"/>
              <a:ext cx="7620000" cy="2831087"/>
              <a:chOff x="152400" y="140713"/>
              <a:chExt cx="7696200" cy="2754887"/>
            </a:xfrm>
          </p:grpSpPr>
          <p:grpSp>
            <p:nvGrpSpPr>
              <p:cNvPr id="15" name="Group 14"/>
              <p:cNvGrpSpPr/>
              <p:nvPr/>
            </p:nvGrpSpPr>
            <p:grpSpPr>
              <a:xfrm>
                <a:off x="152400" y="152400"/>
                <a:ext cx="3810000" cy="2743200"/>
                <a:chOff x="152400" y="152400"/>
                <a:chExt cx="4572000" cy="3200400"/>
              </a:xfrm>
            </p:grpSpPr>
            <p:sp>
              <p:nvSpPr>
                <p:cNvPr id="19" name="TextBox 18"/>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nvGrpSpPr>
              <p:cNvPr id="16" name="Group 15"/>
              <p:cNvGrpSpPr/>
              <p:nvPr/>
            </p:nvGrpSpPr>
            <p:grpSpPr>
              <a:xfrm>
                <a:off x="4038600" y="140713"/>
                <a:ext cx="3810000" cy="2743200"/>
                <a:chOff x="152400" y="152400"/>
                <a:chExt cx="4572000" cy="3200400"/>
              </a:xfrm>
            </p:grpSpPr>
            <p:sp>
              <p:nvSpPr>
                <p:cNvPr id="17" name="TextBox 16"/>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grpSp>
          <p:nvGrpSpPr>
            <p:cNvPr id="21" name="Group 20"/>
            <p:cNvGrpSpPr/>
            <p:nvPr/>
          </p:nvGrpSpPr>
          <p:grpSpPr>
            <a:xfrm>
              <a:off x="65567" y="5984707"/>
              <a:ext cx="7620000" cy="2831087"/>
              <a:chOff x="152400" y="140713"/>
              <a:chExt cx="7696200" cy="2754887"/>
            </a:xfrm>
          </p:grpSpPr>
          <p:grpSp>
            <p:nvGrpSpPr>
              <p:cNvPr id="22" name="Group 21"/>
              <p:cNvGrpSpPr/>
              <p:nvPr/>
            </p:nvGrpSpPr>
            <p:grpSpPr>
              <a:xfrm>
                <a:off x="152400" y="152400"/>
                <a:ext cx="3810000" cy="2743200"/>
                <a:chOff x="152400" y="152400"/>
                <a:chExt cx="4572000" cy="3200400"/>
              </a:xfrm>
            </p:grpSpPr>
            <p:sp>
              <p:nvSpPr>
                <p:cNvPr id="26" name="TextBox 25"/>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nvGrpSpPr>
              <p:cNvPr id="23" name="Group 22"/>
              <p:cNvGrpSpPr/>
              <p:nvPr/>
            </p:nvGrpSpPr>
            <p:grpSpPr>
              <a:xfrm>
                <a:off x="4038600" y="140713"/>
                <a:ext cx="3810000" cy="2743200"/>
                <a:chOff x="152400" y="152400"/>
                <a:chExt cx="4572000" cy="3200400"/>
              </a:xfrm>
            </p:grpSpPr>
            <p:sp>
              <p:nvSpPr>
                <p:cNvPr id="24" name="TextBox 23"/>
                <p:cNvSpPr txBox="1"/>
                <p:nvPr/>
              </p:nvSpPr>
              <p:spPr>
                <a:xfrm>
                  <a:off x="152400" y="152400"/>
                  <a:ext cx="4572000" cy="3200400"/>
                </a:xfrm>
                <a:prstGeom prst="rect">
                  <a:avLst/>
                </a:prstGeom>
                <a:noFill/>
                <a:ln w="127000" cmpd="thickThin">
                  <a:solidFill>
                    <a:schemeClr val="tx1"/>
                  </a:solidFill>
                </a:ln>
              </p:spPr>
              <p:txBody>
                <a:bodyPr wrap="square" rtlCol="0">
                  <a:spAutoFit/>
                </a:bodyPr>
                <a:lstStyle/>
                <a:p>
                  <a:endParaRPr lang="en-US"/>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0736" y="-455595"/>
                  <a:ext cx="2995329" cy="4389121"/>
                </a:xfrm>
                <a:prstGeom prst="rect">
                  <a:avLst/>
                </a:prstGeom>
              </p:spPr>
            </p:pic>
          </p:grpSp>
        </p:grpSp>
      </p:grpSp>
      <p:sp>
        <p:nvSpPr>
          <p:cNvPr id="29" name="TextBox 28"/>
          <p:cNvSpPr txBox="1"/>
          <p:nvPr/>
        </p:nvSpPr>
        <p:spPr>
          <a:xfrm>
            <a:off x="609600" y="1430983"/>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0" name="TextBox 29"/>
          <p:cNvSpPr txBox="1"/>
          <p:nvPr/>
        </p:nvSpPr>
        <p:spPr>
          <a:xfrm>
            <a:off x="607828" y="4316358"/>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1" name="TextBox 30"/>
          <p:cNvSpPr txBox="1"/>
          <p:nvPr/>
        </p:nvSpPr>
        <p:spPr>
          <a:xfrm>
            <a:off x="570614" y="7250957"/>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2" name="TextBox 31"/>
          <p:cNvSpPr txBox="1"/>
          <p:nvPr/>
        </p:nvSpPr>
        <p:spPr>
          <a:xfrm>
            <a:off x="4389721" y="1430983"/>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3" name="TextBox 32"/>
          <p:cNvSpPr txBox="1"/>
          <p:nvPr/>
        </p:nvSpPr>
        <p:spPr>
          <a:xfrm>
            <a:off x="4387949" y="4316358"/>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4" name="TextBox 33"/>
          <p:cNvSpPr txBox="1"/>
          <p:nvPr/>
        </p:nvSpPr>
        <p:spPr>
          <a:xfrm>
            <a:off x="4350735" y="7250957"/>
            <a:ext cx="3048000" cy="1200329"/>
          </a:xfrm>
          <a:prstGeom prst="rect">
            <a:avLst/>
          </a:prstGeom>
          <a:noFill/>
        </p:spPr>
        <p:txBody>
          <a:bodyPr wrap="square" rtlCol="0">
            <a:spAutoFit/>
          </a:bodyPr>
          <a:lstStyle/>
          <a:p>
            <a:r>
              <a:rPr lang="en-US" b="1" dirty="0">
                <a:latin typeface="Verdana" charset="0"/>
                <a:ea typeface="Verdana" charset="0"/>
                <a:cs typeface="Verdana" charset="0"/>
              </a:rPr>
              <a:t>This coupon entitles you to &lt;insert your reward and center the text&gt;</a:t>
            </a:r>
            <a:endParaRPr lang="en-US" dirty="0"/>
          </a:p>
        </p:txBody>
      </p:sp>
      <p:sp>
        <p:nvSpPr>
          <p:cNvPr id="38" name="TextBox 37"/>
          <p:cNvSpPr txBox="1"/>
          <p:nvPr/>
        </p:nvSpPr>
        <p:spPr>
          <a:xfrm>
            <a:off x="0" y="101844"/>
            <a:ext cx="7772399" cy="369332"/>
          </a:xfrm>
          <a:prstGeom prst="rect">
            <a:avLst/>
          </a:prstGeom>
          <a:noFill/>
        </p:spPr>
        <p:txBody>
          <a:bodyPr wrap="square" rtlCol="0">
            <a:spAutoFit/>
          </a:bodyPr>
          <a:lstStyle/>
          <a:p>
            <a:pPr algn="ctr"/>
            <a:r>
              <a:rPr lang="en-US" b="1">
                <a:latin typeface="Verdana" charset="0"/>
                <a:ea typeface="Verdana" charset="0"/>
                <a:cs typeface="Verdana" charset="0"/>
              </a:rPr>
              <a:t>Editable </a:t>
            </a:r>
            <a:r>
              <a:rPr lang="en-US" b="1" dirty="0">
                <a:latin typeface="Verdana" charset="0"/>
                <a:ea typeface="Verdana" charset="0"/>
                <a:cs typeface="Verdana" charset="0"/>
              </a:rPr>
              <a:t>Reward Templates</a:t>
            </a:r>
            <a:endParaRPr lang="en-US" dirty="0"/>
          </a:p>
        </p:txBody>
      </p:sp>
    </p:spTree>
    <p:extLst>
      <p:ext uri="{BB962C8B-B14F-4D97-AF65-F5344CB8AC3E}">
        <p14:creationId xmlns:p14="http://schemas.microsoft.com/office/powerpoint/2010/main" val="1888465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6" name="TextBox 5"/>
          <p:cNvSpPr txBox="1"/>
          <p:nvPr/>
        </p:nvSpPr>
        <p:spPr>
          <a:xfrm>
            <a:off x="324853" y="749951"/>
            <a:ext cx="7093473" cy="3108543"/>
          </a:xfrm>
          <a:prstGeom prst="rect">
            <a:avLst/>
          </a:prstGeom>
          <a:noFill/>
        </p:spPr>
        <p:txBody>
          <a:bodyPr wrap="square" rtlCol="0">
            <a:spAutoFit/>
          </a:bodyPr>
          <a:lstStyle/>
          <a:p>
            <a:r>
              <a:rPr lang="en-US" sz="1400" b="1" dirty="0">
                <a:latin typeface="Verdana" charset="0"/>
                <a:ea typeface="Verdana" charset="0"/>
                <a:cs typeface="Verdana" charset="0"/>
              </a:rPr>
              <a:t>What Now?:</a:t>
            </a:r>
          </a:p>
          <a:p>
            <a:endParaRPr lang="en-US" sz="1400" dirty="0">
              <a:latin typeface="Verdana" charset="0"/>
              <a:ea typeface="Verdana" charset="0"/>
              <a:cs typeface="Verdana" charset="0"/>
            </a:endParaRPr>
          </a:p>
          <a:p>
            <a:r>
              <a:rPr lang="en-US" altLang="x-none" sz="1400" dirty="0">
                <a:latin typeface="Verdana" charset="0"/>
                <a:ea typeface="Verdana" charset="0"/>
                <a:cs typeface="Verdana" charset="0"/>
              </a:rPr>
              <a:t>Escaping all of the challenges is only part of the fun.  The other part is being able to brag about it to your friends.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I have included a series of signs to be used to photograph the group after they have escaped or not.  Allow the students to choose the signs that best represents them.  I’ve also included templates which allow you to create your own creative signs.</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As a fun option, students who complete or participate in the escape room could receive a pencil to decorate with colored duct tape or washi tape and keep in the classroom so that they are always prepared for class with their own customized pencil. </a:t>
            </a:r>
          </a:p>
        </p:txBody>
      </p:sp>
      <p:sp>
        <p:nvSpPr>
          <p:cNvPr id="7" name="TextBox 6"/>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Social Sharing</a:t>
            </a:r>
            <a:endParaRPr lang="en-US" dirty="0"/>
          </a:p>
        </p:txBody>
      </p:sp>
      <p:sp>
        <p:nvSpPr>
          <p:cNvPr id="8" name="TextBox 7"/>
          <p:cNvSpPr txBox="1"/>
          <p:nvPr/>
        </p:nvSpPr>
        <p:spPr>
          <a:xfrm>
            <a:off x="324852" y="4119269"/>
            <a:ext cx="7093473" cy="1600438"/>
          </a:xfrm>
          <a:prstGeom prst="rect">
            <a:avLst/>
          </a:prstGeom>
          <a:noFill/>
        </p:spPr>
        <p:txBody>
          <a:bodyPr wrap="square" rtlCol="0">
            <a:spAutoFit/>
          </a:bodyPr>
          <a:lstStyle/>
          <a:p>
            <a:r>
              <a:rPr lang="en-US" sz="1400" b="1" dirty="0">
                <a:latin typeface="Verdana" charset="0"/>
                <a:ea typeface="Verdana" charset="0"/>
                <a:cs typeface="Verdana" charset="0"/>
              </a:rPr>
              <a:t>Encourage Sharing:</a:t>
            </a:r>
          </a:p>
          <a:p>
            <a:endParaRPr lang="en-US" sz="1400" dirty="0">
              <a:latin typeface="Verdana" charset="0"/>
              <a:ea typeface="Verdana" charset="0"/>
              <a:cs typeface="Verdana" charset="0"/>
            </a:endParaRPr>
          </a:p>
          <a:p>
            <a:r>
              <a:rPr lang="en-US" altLang="x-none" sz="1400" dirty="0">
                <a:latin typeface="Verdana" charset="0"/>
                <a:ea typeface="Verdana" charset="0"/>
                <a:cs typeface="Verdana" charset="0"/>
              </a:rPr>
              <a:t>I will be monitoring the hashtags </a:t>
            </a:r>
            <a:r>
              <a:rPr lang="en-US" altLang="x-none" sz="1400" b="1" dirty="0">
                <a:latin typeface="Verdana" charset="0"/>
                <a:ea typeface="Verdana" charset="0"/>
                <a:cs typeface="Verdana" charset="0"/>
              </a:rPr>
              <a:t>#</a:t>
            </a:r>
            <a:r>
              <a:rPr lang="en-US" altLang="x-none" sz="1400" b="1" dirty="0" err="1">
                <a:latin typeface="Verdana" charset="0"/>
                <a:ea typeface="Verdana" charset="0"/>
                <a:cs typeface="Verdana" charset="0"/>
              </a:rPr>
              <a:t>keslerscience</a:t>
            </a:r>
            <a:r>
              <a:rPr lang="en-US" altLang="x-none" sz="1400" b="1" dirty="0">
                <a:latin typeface="Verdana" charset="0"/>
                <a:ea typeface="Verdana" charset="0"/>
                <a:cs typeface="Verdana" charset="0"/>
              </a:rPr>
              <a:t> </a:t>
            </a:r>
            <a:r>
              <a:rPr lang="en-US" altLang="x-none" sz="1400" dirty="0">
                <a:latin typeface="Verdana" charset="0"/>
                <a:ea typeface="Verdana" charset="0"/>
                <a:cs typeface="Verdana" charset="0"/>
              </a:rPr>
              <a:t>and </a:t>
            </a:r>
            <a:r>
              <a:rPr lang="en-US" altLang="x-none" sz="1400" b="1" dirty="0">
                <a:latin typeface="Verdana" charset="0"/>
                <a:ea typeface="Verdana" charset="0"/>
                <a:cs typeface="Verdana" charset="0"/>
              </a:rPr>
              <a:t>#</a:t>
            </a:r>
            <a:r>
              <a:rPr lang="en-US" altLang="x-none" sz="1400" b="1" dirty="0" err="1">
                <a:latin typeface="Verdana" charset="0"/>
                <a:ea typeface="Verdana" charset="0"/>
                <a:cs typeface="Verdana" charset="0"/>
              </a:rPr>
              <a:t>scienceescape</a:t>
            </a:r>
            <a:r>
              <a:rPr lang="en-US" altLang="x-none" sz="1400" b="1" dirty="0">
                <a:latin typeface="Verdana" charset="0"/>
                <a:ea typeface="Verdana" charset="0"/>
                <a:cs typeface="Verdana" charset="0"/>
              </a:rPr>
              <a:t> </a:t>
            </a:r>
            <a:r>
              <a:rPr lang="en-US" altLang="x-none" sz="1400" dirty="0">
                <a:latin typeface="Verdana" charset="0"/>
                <a:ea typeface="Verdana" charset="0"/>
                <a:cs typeface="Verdana" charset="0"/>
              </a:rPr>
              <a:t>on Twitter and Instagram.  I look forward to interacting with everyone there </a:t>
            </a:r>
            <a:r>
              <a:rPr lang="en-US" altLang="x-none" sz="1400" dirty="0">
                <a:latin typeface="Verdana" charset="0"/>
                <a:ea typeface="Verdana" charset="0"/>
                <a:cs typeface="Verdana" charset="0"/>
                <a:sym typeface="Wingdings"/>
              </a:rPr>
              <a:t></a:t>
            </a:r>
            <a:r>
              <a:rPr lang="en-US" altLang="x-none" sz="1400" dirty="0">
                <a:latin typeface="Verdana" charset="0"/>
                <a:ea typeface="Verdana" charset="0"/>
                <a:cs typeface="Verdana" charset="0"/>
              </a:rPr>
              <a:t>  </a:t>
            </a:r>
          </a:p>
          <a:p>
            <a:endParaRPr lang="en-US" altLang="x-none" sz="1400" dirty="0">
              <a:latin typeface="Verdana" charset="0"/>
              <a:ea typeface="Verdana" charset="0"/>
              <a:cs typeface="Verdana" charset="0"/>
            </a:endParaRPr>
          </a:p>
          <a:p>
            <a:r>
              <a:rPr lang="en-US" altLang="x-none" sz="1400" dirty="0">
                <a:latin typeface="Verdana" charset="0"/>
                <a:ea typeface="Verdana" charset="0"/>
                <a:cs typeface="Verdana" charset="0"/>
              </a:rPr>
              <a:t>Be careful to when sharing student faces and please refer to your district policy regarding this issue.</a:t>
            </a:r>
          </a:p>
        </p:txBody>
      </p:sp>
    </p:spTree>
    <p:extLst>
      <p:ext uri="{BB962C8B-B14F-4D97-AF65-F5344CB8AC3E}">
        <p14:creationId xmlns:p14="http://schemas.microsoft.com/office/powerpoint/2010/main" val="89904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7" name="TextBox 16"/>
          <p:cNvSpPr txBox="1"/>
          <p:nvPr/>
        </p:nvSpPr>
        <p:spPr>
          <a:xfrm>
            <a:off x="228600" y="4812259"/>
            <a:ext cx="7096365" cy="738664"/>
          </a:xfrm>
          <a:prstGeom prst="rect">
            <a:avLst/>
          </a:prstGeom>
          <a:noFill/>
        </p:spPr>
        <p:txBody>
          <a:bodyPr wrap="square" rtlCol="0">
            <a:spAutoFit/>
          </a:bodyPr>
          <a:lstStyle/>
          <a:p>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Teacher Directions</a:t>
            </a:r>
            <a:endParaRPr lang="en-US" dirty="0"/>
          </a:p>
        </p:txBody>
      </p:sp>
      <p:sp>
        <p:nvSpPr>
          <p:cNvPr id="10" name="TextBox 9"/>
          <p:cNvSpPr txBox="1"/>
          <p:nvPr/>
        </p:nvSpPr>
        <p:spPr>
          <a:xfrm>
            <a:off x="270749" y="872719"/>
            <a:ext cx="3446856" cy="4154984"/>
          </a:xfrm>
          <a:prstGeom prst="rect">
            <a:avLst/>
          </a:prstGeom>
          <a:noFill/>
        </p:spPr>
        <p:txBody>
          <a:bodyPr wrap="square" rtlCol="0">
            <a:spAutoFit/>
          </a:bodyPr>
          <a:lstStyle/>
          <a:p>
            <a:r>
              <a:rPr lang="en-US" sz="1200" b="1" dirty="0">
                <a:latin typeface="Verdana" charset="0"/>
                <a:ea typeface="Verdana" charset="0"/>
                <a:cs typeface="Verdana" charset="0"/>
              </a:rPr>
              <a:t>Puzzle Information:</a:t>
            </a:r>
          </a:p>
          <a:p>
            <a:endParaRPr lang="en-US" sz="1200" b="1" dirty="0">
              <a:latin typeface="Verdana" charset="0"/>
              <a:ea typeface="Verdana" charset="0"/>
              <a:cs typeface="Verdana" charset="0"/>
            </a:endParaRPr>
          </a:p>
          <a:p>
            <a:pPr marL="342900" indent="-342900">
              <a:buFont typeface="+mj-lt"/>
              <a:buAutoNum type="arabicPeriod"/>
            </a:pPr>
            <a:r>
              <a:rPr lang="en-US" altLang="x-none" sz="1200" dirty="0">
                <a:latin typeface="Verdana" charset="0"/>
                <a:ea typeface="Verdana" charset="0"/>
                <a:cs typeface="Verdana" charset="0"/>
                <a:sym typeface="Wingdings" charset="2"/>
              </a:rPr>
              <a:t>At this station, students will receive a clipboard with binder clips (see picture at right).  If the statement is true, then they should flip the binder-clip over.  The numbers that are circled by the clips reveal the clue.  A blank template is enclosed for you to customize your own expectations for student work.  </a:t>
            </a:r>
            <a:r>
              <a:rPr lang="en-US" altLang="x-none" sz="1200" dirty="0">
                <a:solidFill>
                  <a:srgbClr val="FF0000"/>
                </a:solidFill>
                <a:latin typeface="Verdana" charset="0"/>
                <a:ea typeface="Verdana" charset="0"/>
                <a:cs typeface="Verdana" charset="0"/>
                <a:sym typeface="Wingdings" charset="2"/>
              </a:rPr>
              <a:t>Code: 1345810</a:t>
            </a:r>
          </a:p>
          <a:p>
            <a:pPr marL="342900" indent="-342900">
              <a:buFont typeface="+mj-lt"/>
              <a:buAutoNum type="arabicPeriod"/>
            </a:pPr>
            <a:endParaRPr lang="en-US" altLang="x-none" sz="1200" dirty="0">
              <a:solidFill>
                <a:srgbClr val="FF0000"/>
              </a:solidFill>
              <a:latin typeface="Verdana" charset="0"/>
              <a:ea typeface="Verdana" charset="0"/>
              <a:cs typeface="Verdana" charset="0"/>
              <a:sym typeface="Wingdings" charset="2"/>
            </a:endParaRPr>
          </a:p>
          <a:p>
            <a:pPr marL="342900" indent="-342900">
              <a:buFont typeface="+mj-lt"/>
              <a:buAutoNum type="arabicPeriod"/>
            </a:pPr>
            <a:endParaRPr lang="en-US" altLang="x-none" sz="1200" dirty="0">
              <a:solidFill>
                <a:srgbClr val="FF0000"/>
              </a:solidFill>
              <a:latin typeface="Verdana" charset="0"/>
              <a:ea typeface="Verdana" charset="0"/>
              <a:cs typeface="Verdana" charset="0"/>
              <a:sym typeface="Wingdings" charset="2"/>
            </a:endParaRPr>
          </a:p>
          <a:p>
            <a:pPr marL="342900" indent="-342900">
              <a:buFont typeface="+mj-lt"/>
              <a:buAutoNum type="arabicPeriod"/>
            </a:pPr>
            <a:r>
              <a:rPr lang="en-US" altLang="x-none" sz="1200" dirty="0">
                <a:latin typeface="Verdana" charset="0"/>
                <a:ea typeface="Verdana" charset="0"/>
                <a:cs typeface="Verdana" charset="0"/>
                <a:sym typeface="Wingdings" charset="2"/>
              </a:rPr>
              <a:t>At this station, students will use a cipher to decode locations for a classroom scavenger hunt.  There are clue cards to include in each physical location.  If you have a classroom webpage or website where the information is found, you could edit the webpage to include the number</a:t>
            </a:r>
            <a:endParaRPr lang="en-US" altLang="x-none" sz="1200" dirty="0">
              <a:solidFill>
                <a:srgbClr val="FF0000"/>
              </a:solidFill>
              <a:latin typeface="Verdana" charset="0"/>
              <a:ea typeface="Verdana" charset="0"/>
              <a:cs typeface="Verdana" charset="0"/>
              <a:sym typeface="Wingdings" charset="2"/>
            </a:endParaRPr>
          </a:p>
          <a:p>
            <a:endParaRPr lang="en-US" sz="1200" b="1" dirty="0">
              <a:latin typeface="Verdana" charset="0"/>
              <a:ea typeface="Verdana" charset="0"/>
              <a:cs typeface="Verdana" charset="0"/>
            </a:endParaRPr>
          </a:p>
        </p:txBody>
      </p:sp>
      <p:sp>
        <p:nvSpPr>
          <p:cNvPr id="11" name="TextBox 10">
            <a:extLst>
              <a:ext uri="{FF2B5EF4-FFF2-40B4-BE49-F238E27FC236}">
                <a16:creationId xmlns:a16="http://schemas.microsoft.com/office/drawing/2014/main" id="{2F1832DC-CB4D-4743-ADBD-C08D778B000E}"/>
              </a:ext>
            </a:extLst>
          </p:cNvPr>
          <p:cNvSpPr txBox="1"/>
          <p:nvPr/>
        </p:nvSpPr>
        <p:spPr>
          <a:xfrm>
            <a:off x="324854" y="4724400"/>
            <a:ext cx="7096364" cy="4524315"/>
          </a:xfrm>
          <a:prstGeom prst="rect">
            <a:avLst/>
          </a:prstGeom>
          <a:noFill/>
        </p:spPr>
        <p:txBody>
          <a:bodyPr wrap="square" rtlCol="0">
            <a:spAutoFit/>
          </a:bodyPr>
          <a:lstStyle/>
          <a:p>
            <a:pPr marL="290513"/>
            <a:r>
              <a:rPr lang="en-US" altLang="x-none" sz="1200" dirty="0">
                <a:latin typeface="Verdana" charset="0"/>
                <a:ea typeface="Verdana" charset="0"/>
                <a:cs typeface="Verdana" charset="0"/>
                <a:sym typeface="Wingdings" charset="2"/>
              </a:rPr>
              <a:t>code on that for the students to find.  You can choose to include any number of locations.  The clue is the sum of the numbers for each location. “Where in the classroom is each thing?  Add the numbers.” Is the answer to the dancing man code.  </a:t>
            </a:r>
            <a:r>
              <a:rPr lang="en-US" altLang="x-none" sz="1200" dirty="0">
                <a:solidFill>
                  <a:srgbClr val="FF0000"/>
                </a:solidFill>
                <a:latin typeface="Verdana" charset="0"/>
                <a:ea typeface="Verdana" charset="0"/>
                <a:cs typeface="Verdana" charset="0"/>
                <a:sym typeface="Wingdings" charset="2"/>
              </a:rPr>
              <a:t>Code: 199  (if all locations are used)</a:t>
            </a:r>
          </a:p>
          <a:p>
            <a:endParaRPr lang="en-US" altLang="x-none" sz="1200" b="1" dirty="0">
              <a:latin typeface="Verdana" charset="0"/>
              <a:ea typeface="Verdana" charset="0"/>
              <a:cs typeface="Verdana" charset="0"/>
              <a:sym typeface="Wingdings" charset="2"/>
            </a:endParaRPr>
          </a:p>
          <a:p>
            <a:pPr marL="342900" indent="-342900">
              <a:buFont typeface="+mj-lt"/>
              <a:buAutoNum type="arabicPeriod" startAt="3"/>
            </a:pPr>
            <a:r>
              <a:rPr lang="en-US" altLang="x-none" sz="1200" b="1" dirty="0">
                <a:latin typeface="Verdana" charset="0"/>
                <a:ea typeface="Verdana" charset="0"/>
                <a:cs typeface="Verdana" charset="0"/>
                <a:sym typeface="Wingdings" charset="2"/>
              </a:rPr>
              <a:t>This puzzle requires that the correct answers to the puzzles match YOUR school’s safety policies.  Make sure the correct answers are at the following locations:</a:t>
            </a:r>
            <a:br>
              <a:rPr lang="en-US" altLang="x-none" sz="1200" dirty="0">
                <a:latin typeface="Verdana" charset="0"/>
                <a:ea typeface="Verdana" charset="0"/>
                <a:cs typeface="Verdana" charset="0"/>
                <a:sym typeface="Wingdings" charset="2"/>
              </a:rPr>
            </a:br>
            <a:r>
              <a:rPr lang="en-US" altLang="x-none" sz="1200" dirty="0">
                <a:latin typeface="Verdana" charset="0"/>
                <a:ea typeface="Verdana" charset="0"/>
                <a:cs typeface="Verdana" charset="0"/>
                <a:sym typeface="Wingdings" charset="2"/>
              </a:rPr>
              <a:t>Page 1 ( Fire Drill ), top position (#9)</a:t>
            </a:r>
            <a:br>
              <a:rPr lang="en-US" altLang="x-none" sz="1200" dirty="0">
                <a:latin typeface="Verdana" charset="0"/>
                <a:ea typeface="Verdana" charset="0"/>
                <a:cs typeface="Verdana" charset="0"/>
                <a:sym typeface="Wingdings" charset="2"/>
              </a:rPr>
            </a:br>
            <a:r>
              <a:rPr lang="en-US" altLang="x-none" sz="1200" dirty="0">
                <a:latin typeface="Verdana" charset="0"/>
                <a:ea typeface="Verdana" charset="0"/>
                <a:cs typeface="Verdana" charset="0"/>
                <a:sym typeface="Wingdings" charset="2"/>
              </a:rPr>
              <a:t>Page 2 ( Lockdown ), bottom position (#3)</a:t>
            </a:r>
            <a:br>
              <a:rPr lang="en-US" altLang="x-none" sz="1200" dirty="0">
                <a:latin typeface="Verdana" charset="0"/>
                <a:ea typeface="Verdana" charset="0"/>
                <a:cs typeface="Verdana" charset="0"/>
                <a:sym typeface="Wingdings" charset="2"/>
              </a:rPr>
            </a:br>
            <a:r>
              <a:rPr lang="en-US" altLang="x-none" sz="1200" dirty="0">
                <a:latin typeface="Verdana" charset="0"/>
                <a:ea typeface="Verdana" charset="0"/>
                <a:cs typeface="Verdana" charset="0"/>
                <a:sym typeface="Wingdings" charset="2"/>
              </a:rPr>
              <a:t>Page 3 ( Severe Weather ), middle position (#7 )</a:t>
            </a:r>
            <a:br>
              <a:rPr lang="en-US" altLang="x-none" sz="1200" dirty="0">
                <a:latin typeface="Verdana" charset="0"/>
                <a:ea typeface="Verdana" charset="0"/>
                <a:cs typeface="Verdana" charset="0"/>
                <a:sym typeface="Wingdings" charset="2"/>
              </a:rPr>
            </a:br>
            <a:br>
              <a:rPr lang="en-US" altLang="x-none" sz="1200" dirty="0">
                <a:latin typeface="Verdana" charset="0"/>
                <a:ea typeface="Verdana" charset="0"/>
                <a:cs typeface="Verdana" charset="0"/>
                <a:sym typeface="Wingdings" charset="2"/>
              </a:rPr>
            </a:br>
            <a:r>
              <a:rPr lang="en-US" altLang="x-none" sz="1200" dirty="0">
                <a:latin typeface="Verdana" charset="0"/>
                <a:ea typeface="Verdana" charset="0"/>
                <a:cs typeface="Verdana" charset="0"/>
                <a:sym typeface="Wingdings" charset="2"/>
              </a:rPr>
              <a:t>At this station, students will reveal a secret code using heat-disappearing pens.  A hairdryer works very well for making the pen ink disappear.  The message can be re-used by putting it in the freezer for a few minutes.  **Note—these pens will disappear with lamination and reappear if you put them in the freezer**  The clues are for the emergency procedures and should be edited to reveal the correct procedure for your classroom. To set up the clue, use the blue ink </a:t>
            </a:r>
            <a:r>
              <a:rPr lang="en-US" altLang="x-none" sz="1200" dirty="0" err="1">
                <a:latin typeface="Verdana" charset="0"/>
                <a:ea typeface="Verdana" charset="0"/>
                <a:cs typeface="Verdana" charset="0"/>
                <a:sym typeface="Wingdings" charset="2"/>
              </a:rPr>
              <a:t>FriXion</a:t>
            </a:r>
            <a:r>
              <a:rPr lang="en-US" altLang="x-none" sz="1200" dirty="0">
                <a:latin typeface="Verdana" charset="0"/>
                <a:ea typeface="Verdana" charset="0"/>
                <a:cs typeface="Verdana" charset="0"/>
                <a:sym typeface="Wingdings" charset="2"/>
              </a:rPr>
              <a:t> pen to scribble over all of the numbers in the circles.  Students will reveal the correct number with a hairdryer.  The rebus puzzle tells them to use the hairdryer to reveal the clue, then use the digit on the right. </a:t>
            </a:r>
            <a:r>
              <a:rPr lang="en-US" altLang="x-none" sz="1200" dirty="0">
                <a:solidFill>
                  <a:srgbClr val="FF0000"/>
                </a:solidFill>
                <a:latin typeface="Verdana" charset="0"/>
                <a:ea typeface="Verdana" charset="0"/>
                <a:cs typeface="Verdana" charset="0"/>
                <a:sym typeface="Wingdings" charset="2"/>
              </a:rPr>
              <a:t>Code: 937</a:t>
            </a:r>
          </a:p>
          <a:p>
            <a:pPr fontAlgn="auto">
              <a:spcAft>
                <a:spcPts val="0"/>
              </a:spcAft>
            </a:pPr>
            <a:endParaRPr lang="en-US" altLang="x-none" sz="1200" dirty="0">
              <a:solidFill>
                <a:srgbClr val="FF0000"/>
              </a:solidFill>
              <a:latin typeface="Verdana" charset="0"/>
              <a:ea typeface="Verdana" charset="0"/>
              <a:cs typeface="Verdana" charset="0"/>
              <a:sym typeface="Wingdings" charset="2"/>
            </a:endParaRPr>
          </a:p>
          <a:p>
            <a:endParaRPr lang="en-US" sz="1200" b="1" dirty="0">
              <a:latin typeface="Verdana" charset="0"/>
              <a:ea typeface="Verdana" charset="0"/>
              <a:cs typeface="Verdana" charset="0"/>
            </a:endParaRPr>
          </a:p>
          <a:p>
            <a:endParaRPr lang="en-US" sz="1200" b="1" dirty="0">
              <a:latin typeface="Verdana" charset="0"/>
              <a:ea typeface="Verdana" charset="0"/>
              <a:cs typeface="Verdana" charset="0"/>
            </a:endParaRPr>
          </a:p>
        </p:txBody>
      </p:sp>
      <p:pic>
        <p:nvPicPr>
          <p:cNvPr id="4" name="Picture 3">
            <a:extLst>
              <a:ext uri="{FF2B5EF4-FFF2-40B4-BE49-F238E27FC236}">
                <a16:creationId xmlns:a16="http://schemas.microsoft.com/office/drawing/2014/main" id="{69C05335-2CCB-4B47-81F0-0D074DE02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066800"/>
            <a:ext cx="3259303" cy="3259303"/>
          </a:xfrm>
          <a:prstGeom prst="rect">
            <a:avLst/>
          </a:prstGeom>
        </p:spPr>
      </p:pic>
    </p:spTree>
    <p:extLst>
      <p:ext uri="{BB962C8B-B14F-4D97-AF65-F5344CB8AC3E}">
        <p14:creationId xmlns:p14="http://schemas.microsoft.com/office/powerpoint/2010/main" val="777266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1875979"/>
            <a:ext cx="8077200" cy="6001643"/>
          </a:xfrm>
          <a:prstGeom prst="rect">
            <a:avLst/>
          </a:prstGeom>
          <a:noFill/>
        </p:spPr>
        <p:txBody>
          <a:bodyPr wrap="square" rtlCol="0">
            <a:spAutoFit/>
          </a:bodyPr>
          <a:lstStyle/>
          <a:p>
            <a:pPr algn="ctr"/>
            <a:r>
              <a:rPr lang="en-US" sz="9600" b="1">
                <a:latin typeface="Verdana" charset="0"/>
                <a:ea typeface="Verdana" charset="0"/>
                <a:cs typeface="Verdana" charset="0"/>
              </a:rPr>
              <a:t>Einstein has NOTHING on me!</a:t>
            </a:r>
            <a:endParaRPr lang="en-US" sz="9600" dirty="0"/>
          </a:p>
        </p:txBody>
      </p:sp>
    </p:spTree>
    <p:extLst>
      <p:ext uri="{BB962C8B-B14F-4D97-AF65-F5344CB8AC3E}">
        <p14:creationId xmlns:p14="http://schemas.microsoft.com/office/powerpoint/2010/main" val="1799467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477351"/>
            <a:ext cx="8077200" cy="3046988"/>
          </a:xfrm>
          <a:prstGeom prst="rect">
            <a:avLst/>
          </a:prstGeom>
          <a:noFill/>
        </p:spPr>
        <p:txBody>
          <a:bodyPr wrap="square" rtlCol="0">
            <a:spAutoFit/>
          </a:bodyPr>
          <a:lstStyle/>
          <a:p>
            <a:pPr algn="ctr"/>
            <a:r>
              <a:rPr lang="en-US" sz="9600" b="1" dirty="0">
                <a:latin typeface="Verdana" charset="0"/>
                <a:ea typeface="Verdana" charset="0"/>
                <a:cs typeface="Verdana" charset="0"/>
              </a:rPr>
              <a:t>Mom said I was gifted.</a:t>
            </a:r>
            <a:endParaRPr lang="en-US" sz="9600" dirty="0"/>
          </a:p>
        </p:txBody>
      </p:sp>
    </p:spTree>
    <p:extLst>
      <p:ext uri="{BB962C8B-B14F-4D97-AF65-F5344CB8AC3E}">
        <p14:creationId xmlns:p14="http://schemas.microsoft.com/office/powerpoint/2010/main" val="1915157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477351"/>
            <a:ext cx="8077200" cy="3046988"/>
          </a:xfrm>
          <a:prstGeom prst="rect">
            <a:avLst/>
          </a:prstGeom>
          <a:noFill/>
        </p:spPr>
        <p:txBody>
          <a:bodyPr wrap="square" rtlCol="0">
            <a:spAutoFit/>
          </a:bodyPr>
          <a:lstStyle/>
          <a:p>
            <a:pPr algn="ctr"/>
            <a:r>
              <a:rPr lang="en-US" sz="9600" b="1" dirty="0">
                <a:latin typeface="Verdana" charset="0"/>
                <a:ea typeface="Verdana" charset="0"/>
                <a:cs typeface="Verdana" charset="0"/>
              </a:rPr>
              <a:t>WE</a:t>
            </a:r>
          </a:p>
          <a:p>
            <a:pPr algn="ctr"/>
            <a:r>
              <a:rPr lang="en-US" sz="9600" b="1" dirty="0">
                <a:latin typeface="Verdana" charset="0"/>
                <a:ea typeface="Verdana" charset="0"/>
                <a:cs typeface="Verdana" charset="0"/>
              </a:rPr>
              <a:t>ESCAPED!</a:t>
            </a:r>
            <a:endParaRPr lang="en-US" sz="9600" dirty="0"/>
          </a:p>
        </p:txBody>
      </p:sp>
    </p:spTree>
    <p:extLst>
      <p:ext uri="{BB962C8B-B14F-4D97-AF65-F5344CB8AC3E}">
        <p14:creationId xmlns:p14="http://schemas.microsoft.com/office/powerpoint/2010/main" val="2124341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2614643"/>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Science Escape King</a:t>
            </a:r>
            <a:endParaRPr lang="en-US" sz="9600" dirty="0"/>
          </a:p>
        </p:txBody>
      </p:sp>
    </p:spTree>
    <p:extLst>
      <p:ext uri="{BB962C8B-B14F-4D97-AF65-F5344CB8AC3E}">
        <p14:creationId xmlns:p14="http://schemas.microsoft.com/office/powerpoint/2010/main" val="1617871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738688"/>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Science Escape Queen</a:t>
            </a:r>
            <a:endParaRPr lang="en-US" sz="9600" dirty="0"/>
          </a:p>
        </p:txBody>
      </p:sp>
    </p:spTree>
    <p:extLst>
      <p:ext uri="{BB962C8B-B14F-4D97-AF65-F5344CB8AC3E}">
        <p14:creationId xmlns:p14="http://schemas.microsoft.com/office/powerpoint/2010/main" val="134479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3060919"/>
            <a:ext cx="8077200" cy="3631763"/>
          </a:xfrm>
          <a:prstGeom prst="rect">
            <a:avLst/>
          </a:prstGeom>
          <a:noFill/>
        </p:spPr>
        <p:txBody>
          <a:bodyPr wrap="square" rtlCol="0">
            <a:spAutoFit/>
          </a:bodyPr>
          <a:lstStyle/>
          <a:p>
            <a:pPr algn="ctr"/>
            <a:r>
              <a:rPr lang="en-US" sz="11500" b="1" dirty="0">
                <a:latin typeface="Verdana" charset="0"/>
                <a:ea typeface="Verdana" charset="0"/>
                <a:cs typeface="Verdana" charset="0"/>
              </a:rPr>
              <a:t>I’m </a:t>
            </a:r>
            <a:r>
              <a:rPr lang="en-US" sz="11500" b="1">
                <a:latin typeface="Verdana" charset="0"/>
                <a:ea typeface="Verdana" charset="0"/>
                <a:cs typeface="Verdana" charset="0"/>
              </a:rPr>
              <a:t>a Brainiac</a:t>
            </a:r>
            <a:endParaRPr lang="en-US" sz="11500" dirty="0"/>
          </a:p>
        </p:txBody>
      </p:sp>
    </p:spTree>
    <p:extLst>
      <p:ext uri="{BB962C8B-B14F-4D97-AF65-F5344CB8AC3E}">
        <p14:creationId xmlns:p14="http://schemas.microsoft.com/office/powerpoint/2010/main" val="1161187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831021"/>
            <a:ext cx="8077200" cy="4339650"/>
          </a:xfrm>
          <a:prstGeom prst="rect">
            <a:avLst/>
          </a:prstGeom>
          <a:noFill/>
        </p:spPr>
        <p:txBody>
          <a:bodyPr wrap="square" rtlCol="0">
            <a:spAutoFit/>
          </a:bodyPr>
          <a:lstStyle/>
          <a:p>
            <a:pPr algn="ctr"/>
            <a:r>
              <a:rPr lang="en-US" sz="13800" b="1" dirty="0">
                <a:latin typeface="Verdana" charset="0"/>
                <a:ea typeface="Verdana" charset="0"/>
                <a:cs typeface="Verdana" charset="0"/>
              </a:rPr>
              <a:t>Pure Genius</a:t>
            </a:r>
            <a:endParaRPr lang="en-US" sz="13800" dirty="0"/>
          </a:p>
        </p:txBody>
      </p:sp>
    </p:spTree>
    <p:extLst>
      <p:ext uri="{BB962C8B-B14F-4D97-AF65-F5344CB8AC3E}">
        <p14:creationId xmlns:p14="http://schemas.microsoft.com/office/powerpoint/2010/main" val="190268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477351"/>
            <a:ext cx="8077200" cy="3046988"/>
          </a:xfrm>
          <a:prstGeom prst="rect">
            <a:avLst/>
          </a:prstGeom>
          <a:noFill/>
        </p:spPr>
        <p:txBody>
          <a:bodyPr wrap="square" rtlCol="0">
            <a:spAutoFit/>
          </a:bodyPr>
          <a:lstStyle/>
          <a:p>
            <a:pPr algn="ctr"/>
            <a:r>
              <a:rPr lang="en-US" sz="9600" b="1" dirty="0">
                <a:latin typeface="Verdana" charset="0"/>
                <a:ea typeface="Verdana" charset="0"/>
                <a:cs typeface="Verdana" charset="0"/>
              </a:rPr>
              <a:t>Master of my Domain</a:t>
            </a:r>
            <a:endParaRPr lang="en-US" sz="9600" dirty="0"/>
          </a:p>
        </p:txBody>
      </p:sp>
    </p:spTree>
    <p:extLst>
      <p:ext uri="{BB962C8B-B14F-4D97-AF65-F5344CB8AC3E}">
        <p14:creationId xmlns:p14="http://schemas.microsoft.com/office/powerpoint/2010/main" val="184865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184964"/>
            <a:ext cx="8077200" cy="3631763"/>
          </a:xfrm>
          <a:prstGeom prst="rect">
            <a:avLst/>
          </a:prstGeom>
          <a:noFill/>
        </p:spPr>
        <p:txBody>
          <a:bodyPr wrap="square" rtlCol="0">
            <a:spAutoFit/>
          </a:bodyPr>
          <a:lstStyle/>
          <a:p>
            <a:pPr algn="ctr"/>
            <a:r>
              <a:rPr lang="en-US" sz="11500" b="1" dirty="0">
                <a:latin typeface="Verdana" charset="0"/>
                <a:ea typeface="Verdana" charset="0"/>
                <a:cs typeface="Verdana" charset="0"/>
              </a:rPr>
              <a:t>Crushed </a:t>
            </a:r>
          </a:p>
          <a:p>
            <a:pPr algn="ctr"/>
            <a:r>
              <a:rPr lang="en-US" sz="11500" b="1" dirty="0">
                <a:latin typeface="Verdana" charset="0"/>
                <a:ea typeface="Verdana" charset="0"/>
                <a:cs typeface="Verdana" charset="0"/>
              </a:rPr>
              <a:t>It!</a:t>
            </a:r>
            <a:endParaRPr lang="en-US" sz="11500" dirty="0"/>
          </a:p>
        </p:txBody>
      </p:sp>
    </p:spTree>
    <p:extLst>
      <p:ext uri="{BB962C8B-B14F-4D97-AF65-F5344CB8AC3E}">
        <p14:creationId xmlns:p14="http://schemas.microsoft.com/office/powerpoint/2010/main" val="113959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738688"/>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Neil </a:t>
            </a:r>
            <a:r>
              <a:rPr lang="en-US" sz="9600" b="1" dirty="0" err="1">
                <a:latin typeface="Verdana" charset="0"/>
                <a:ea typeface="Verdana" charset="0"/>
                <a:cs typeface="Verdana" charset="0"/>
              </a:rPr>
              <a:t>deGrasse</a:t>
            </a:r>
            <a:r>
              <a:rPr lang="en-US" sz="9600" b="1" dirty="0">
                <a:latin typeface="Verdana" charset="0"/>
                <a:ea typeface="Verdana" charset="0"/>
                <a:cs typeface="Verdana" charset="0"/>
              </a:rPr>
              <a:t> </a:t>
            </a:r>
          </a:p>
          <a:p>
            <a:pPr algn="ctr"/>
            <a:r>
              <a:rPr lang="en-US" sz="9600" b="1" dirty="0">
                <a:latin typeface="Verdana" charset="0"/>
                <a:ea typeface="Verdana" charset="0"/>
                <a:cs typeface="Verdana" charset="0"/>
              </a:rPr>
              <a:t>Who?</a:t>
            </a:r>
            <a:endParaRPr lang="en-US" sz="9600" dirty="0"/>
          </a:p>
        </p:txBody>
      </p:sp>
    </p:spTree>
    <p:extLst>
      <p:ext uri="{BB962C8B-B14F-4D97-AF65-F5344CB8AC3E}">
        <p14:creationId xmlns:p14="http://schemas.microsoft.com/office/powerpoint/2010/main" val="190916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7" name="TextBox 16"/>
          <p:cNvSpPr txBox="1"/>
          <p:nvPr/>
        </p:nvSpPr>
        <p:spPr>
          <a:xfrm>
            <a:off x="228600" y="4812259"/>
            <a:ext cx="7096365" cy="738664"/>
          </a:xfrm>
          <a:prstGeom prst="rect">
            <a:avLst/>
          </a:prstGeom>
          <a:noFill/>
        </p:spPr>
        <p:txBody>
          <a:bodyPr wrap="square" rtlCol="0">
            <a:spAutoFit/>
          </a:bodyPr>
          <a:lstStyle/>
          <a:p>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Science Escape Teacher Directions</a:t>
            </a:r>
            <a:endParaRPr lang="en-US" dirty="0"/>
          </a:p>
        </p:txBody>
      </p:sp>
      <p:sp>
        <p:nvSpPr>
          <p:cNvPr id="10" name="TextBox 9"/>
          <p:cNvSpPr txBox="1"/>
          <p:nvPr/>
        </p:nvSpPr>
        <p:spPr>
          <a:xfrm>
            <a:off x="447435" y="700250"/>
            <a:ext cx="6812277" cy="8586966"/>
          </a:xfrm>
          <a:prstGeom prst="rect">
            <a:avLst/>
          </a:prstGeom>
          <a:noFill/>
        </p:spPr>
        <p:txBody>
          <a:bodyPr wrap="square" rtlCol="0">
            <a:spAutoFit/>
          </a:bodyPr>
          <a:lstStyle/>
          <a:p>
            <a:r>
              <a:rPr lang="en-US" sz="1200" b="1" dirty="0">
                <a:latin typeface="Verdana" charset="0"/>
                <a:ea typeface="Verdana" charset="0"/>
                <a:cs typeface="Verdana" charset="0"/>
              </a:rPr>
              <a:t>Puzzle Information Continued:</a:t>
            </a:r>
          </a:p>
          <a:p>
            <a:endParaRPr lang="en-US" altLang="x-none" sz="1200" b="1" dirty="0">
              <a:latin typeface="Verdana" charset="0"/>
              <a:ea typeface="Verdana" charset="0"/>
              <a:cs typeface="Verdana" charset="0"/>
              <a:sym typeface="Wingdings" charset="2"/>
            </a:endParaRPr>
          </a:p>
          <a:p>
            <a:pPr marL="342900" indent="-342900">
              <a:buAutoNum type="arabicPeriod" startAt="6"/>
            </a:pPr>
            <a:endParaRPr lang="en-US" altLang="x-none" sz="1200" dirty="0">
              <a:solidFill>
                <a:srgbClr val="FF0000"/>
              </a:solidFill>
              <a:latin typeface="Verdana" charset="0"/>
              <a:ea typeface="Verdana" charset="0"/>
              <a:cs typeface="Verdana" charset="0"/>
              <a:sym typeface="Wingdings" charset="2"/>
            </a:endParaRPr>
          </a:p>
          <a:p>
            <a:pPr marL="342900" indent="-342900">
              <a:buFont typeface="+mj-lt"/>
              <a:buAutoNum type="arabicPeriod" startAt="4"/>
            </a:pPr>
            <a:r>
              <a:rPr lang="en-US" altLang="x-none" sz="1200" dirty="0">
                <a:latin typeface="Verdana" charset="0"/>
                <a:ea typeface="Verdana" charset="0"/>
                <a:cs typeface="Verdana" charset="0"/>
                <a:sym typeface="Wingdings" charset="2"/>
              </a:rPr>
              <a:t>At this station, students will do a close reading of </a:t>
            </a:r>
            <a:r>
              <a:rPr lang="en-US" altLang="x-none" sz="1200" b="1" dirty="0">
                <a:latin typeface="Verdana" charset="0"/>
                <a:ea typeface="Verdana" charset="0"/>
                <a:cs typeface="Verdana" charset="0"/>
                <a:sym typeface="Wingdings" charset="2"/>
              </a:rPr>
              <a:t>your own syllabus </a:t>
            </a:r>
            <a:r>
              <a:rPr lang="en-US" altLang="x-none" sz="1200" dirty="0">
                <a:latin typeface="Verdana" charset="0"/>
                <a:ea typeface="Verdana" charset="0"/>
                <a:cs typeface="Verdana" charset="0"/>
                <a:sym typeface="Wingdings" charset="2"/>
              </a:rPr>
              <a:t>and answer questions in short answer form.  Students will figure out that they need to read the syllabus by putting a series of popsicle sticks in order based on the shapes in the word “SYLLABUS”.  You can choose to check the answers in class before allowing them to move to the next clue or have them turn it in as an exit ticket or in-class assignment.  You will need to provide your own syllabus for this clue.  </a:t>
            </a:r>
            <a:r>
              <a:rPr lang="en-US" altLang="x-none" sz="1200" dirty="0">
                <a:solidFill>
                  <a:srgbClr val="FF0000"/>
                </a:solidFill>
                <a:latin typeface="Verdana" charset="0"/>
                <a:ea typeface="Verdana" charset="0"/>
                <a:cs typeface="Verdana" charset="0"/>
                <a:sym typeface="Wingdings" charset="2"/>
              </a:rPr>
              <a:t>Code: ANSWERS WILL VARY—These are short answer questions that will need to be checked by someone in order to move on.  For the digital locks, give students the answer once their answers meet your expectations: Code 123456 to get to the next puzzle.</a:t>
            </a:r>
          </a:p>
          <a:p>
            <a:pPr marL="342900" indent="-342900">
              <a:buFont typeface="+mj-lt"/>
              <a:buAutoNum type="arabicPeriod" startAt="4"/>
            </a:pPr>
            <a:endParaRPr lang="en-US" altLang="x-none" sz="1200" dirty="0">
              <a:latin typeface="Verdana" charset="0"/>
              <a:ea typeface="Verdana" charset="0"/>
              <a:cs typeface="Verdana" charset="0"/>
              <a:sym typeface="Wingdings" charset="2"/>
            </a:endParaRPr>
          </a:p>
          <a:p>
            <a:pPr marL="342900" indent="-342900">
              <a:buFont typeface="+mj-lt"/>
              <a:buAutoNum type="arabicPeriod" startAt="4"/>
            </a:pPr>
            <a:r>
              <a:rPr lang="en-US" altLang="x-none" sz="1200" dirty="0">
                <a:latin typeface="Verdana" charset="0"/>
                <a:ea typeface="Verdana" charset="0"/>
                <a:cs typeface="Verdana" charset="0"/>
                <a:sym typeface="Wingdings" charset="2"/>
              </a:rPr>
              <a:t>This station emphasizes the importance of following directions.  You can use the paper printouts (provided) or actual Tangram Blocks for a more kinesthetic puzzle. I suggest hanging the codes in different areas of the room to keep them from guessing the codes from a single sheet of paper. They will need to match their creation to one of the pictures around the room. </a:t>
            </a:r>
            <a:r>
              <a:rPr lang="en-US" altLang="x-none" sz="1200" dirty="0">
                <a:solidFill>
                  <a:srgbClr val="FF0000"/>
                </a:solidFill>
                <a:latin typeface="Verdana" charset="0"/>
                <a:ea typeface="Verdana" charset="0"/>
                <a:cs typeface="Verdana" charset="0"/>
                <a:sym typeface="Wingdings" charset="2"/>
              </a:rPr>
              <a:t>Code: 5</a:t>
            </a:r>
            <a:r>
              <a:rPr lang="en-US" sz="1200" dirty="0">
                <a:solidFill>
                  <a:srgbClr val="FF0000"/>
                </a:solidFill>
                <a:latin typeface="Verdana" charset="0"/>
                <a:ea typeface="Verdana" charset="0"/>
                <a:cs typeface="Verdana" charset="0"/>
              </a:rPr>
              <a:t>778</a:t>
            </a:r>
          </a:p>
          <a:p>
            <a:pPr marL="342900" indent="-342900">
              <a:buFont typeface="+mj-lt"/>
              <a:buAutoNum type="arabicPeriod" startAt="4"/>
            </a:pPr>
            <a:endParaRPr lang="en-US" altLang="x-none" sz="1200" dirty="0">
              <a:solidFill>
                <a:srgbClr val="FF0000"/>
              </a:solidFill>
              <a:latin typeface="Verdana" charset="0"/>
              <a:ea typeface="Verdana" charset="0"/>
              <a:cs typeface="Verdana" charset="0"/>
              <a:sym typeface="Wingdings" charset="2"/>
            </a:endParaRPr>
          </a:p>
          <a:p>
            <a:pPr marL="342900" indent="-342900">
              <a:buFont typeface="+mj-lt"/>
              <a:buAutoNum type="arabicPeriod" startAt="4"/>
            </a:pPr>
            <a:r>
              <a:rPr lang="en-US" altLang="x-none" sz="1200" dirty="0">
                <a:latin typeface="Verdana" charset="0"/>
                <a:ea typeface="Verdana" charset="0"/>
                <a:cs typeface="Verdana" charset="0"/>
                <a:sym typeface="Wingdings" charset="2"/>
              </a:rPr>
              <a:t>At this station, students will use an overlay to figure out where to get a magnet and a piece of string.  I have provided several options, but I like letting them hold it up to the light the best because there is minimal prep work involved.  </a:t>
            </a:r>
            <a:br>
              <a:rPr lang="en-US" altLang="x-none" sz="1200" dirty="0">
                <a:latin typeface="Verdana" charset="0"/>
                <a:ea typeface="Verdana" charset="0"/>
                <a:cs typeface="Verdana" charset="0"/>
                <a:sym typeface="Wingdings" charset="2"/>
              </a:rPr>
            </a:br>
            <a:br>
              <a:rPr lang="en-US" altLang="x-none" sz="1200" dirty="0">
                <a:latin typeface="Verdana" charset="0"/>
                <a:ea typeface="Verdana" charset="0"/>
                <a:cs typeface="Verdana" charset="0"/>
                <a:sym typeface="Wingdings" charset="2"/>
              </a:rPr>
            </a:br>
            <a:r>
              <a:rPr lang="en-US" altLang="x-none" sz="1200" b="1" dirty="0">
                <a:latin typeface="Verdana" charset="0"/>
                <a:ea typeface="Verdana" charset="0"/>
                <a:cs typeface="Verdana" charset="0"/>
                <a:sym typeface="Wingdings" charset="2"/>
              </a:rPr>
              <a:t>The code will be hidden at the bottom of a tall box or tube that is covered with paper.  Cut a hole in the cover that is only large enough for the magnet and clue to fit through. </a:t>
            </a:r>
            <a:r>
              <a:rPr lang="en-US" altLang="x-none" sz="1200" dirty="0">
                <a:latin typeface="Verdana" charset="0"/>
                <a:ea typeface="Verdana" charset="0"/>
                <a:cs typeface="Verdana" charset="0"/>
                <a:sym typeface="Wingdings" charset="2"/>
              </a:rPr>
              <a:t>It’s nice to use a box too long and dark to see into.  You can also use a taped-off wrapping paper tube or rolled up piece of poster board.  Secure the box to the floor so dumping the clue out isn’t an option. From the four clues, they will learn where the items are located to build a device to drop into the box/tube and get the code.  Students need to figure out to get the magnet from the teacher, find the string, and tie them together to grab the clue at the bottom of the box. The clue will have a paperclip on it to make it magnetic.    </a:t>
            </a:r>
            <a:r>
              <a:rPr lang="en-US" altLang="x-none" sz="1200" dirty="0">
                <a:solidFill>
                  <a:srgbClr val="FF0000"/>
                </a:solidFill>
                <a:latin typeface="Verdana" charset="0"/>
                <a:ea typeface="Verdana" charset="0"/>
                <a:cs typeface="Verdana" charset="0"/>
                <a:sym typeface="Wingdings" charset="2"/>
              </a:rPr>
              <a:t>Code: 845</a:t>
            </a:r>
            <a:endParaRPr lang="en-US" sz="1200" b="1" dirty="0">
              <a:solidFill>
                <a:srgbClr val="FF0000"/>
              </a:solidFill>
              <a:latin typeface="Verdana" charset="0"/>
              <a:ea typeface="Verdana" charset="0"/>
              <a:cs typeface="Verdana" charset="0"/>
            </a:endParaRPr>
          </a:p>
          <a:p>
            <a:pPr marL="342900" indent="-342900">
              <a:buFontTx/>
              <a:buAutoNum type="arabicPeriod" startAt="4"/>
            </a:pPr>
            <a:endParaRPr lang="en-US" altLang="x-none" sz="1200" dirty="0">
              <a:solidFill>
                <a:srgbClr val="FF0000"/>
              </a:solidFill>
              <a:latin typeface="Verdana" charset="0"/>
              <a:ea typeface="Verdana" charset="0"/>
              <a:cs typeface="Verdana" charset="0"/>
              <a:sym typeface="Wingdings" charset="2"/>
            </a:endParaRPr>
          </a:p>
          <a:p>
            <a:pPr marL="342900" indent="-342900">
              <a:buAutoNum type="arabicPeriod" startAt="4"/>
            </a:pPr>
            <a:r>
              <a:rPr lang="en-US" altLang="x-none" sz="1200" dirty="0">
                <a:latin typeface="Verdana" charset="0"/>
                <a:ea typeface="Verdana" charset="0"/>
                <a:cs typeface="Verdana" charset="0"/>
                <a:sym typeface="Wingdings" charset="2"/>
              </a:rPr>
              <a:t>This station is about growth mindset and the positive attributes that help a student succeed.  There is a wanted poster and several cards with qualities on them.  The cards are double sided so that one side has a fixed mindset statement and the other is a growth mindset.  Students should select the growth mindset statements and add up the numbers on the faces of the cards to reveal the answer.    </a:t>
            </a:r>
            <a:r>
              <a:rPr lang="en-US" altLang="x-none" sz="1200" dirty="0">
                <a:solidFill>
                  <a:srgbClr val="FF0000"/>
                </a:solidFill>
                <a:latin typeface="Verdana" charset="0"/>
                <a:ea typeface="Verdana" charset="0"/>
                <a:cs typeface="Verdana" charset="0"/>
                <a:sym typeface="Wingdings" charset="2"/>
              </a:rPr>
              <a:t>Code: 47</a:t>
            </a:r>
          </a:p>
          <a:p>
            <a:pPr marL="342900" indent="-342900">
              <a:buAutoNum type="arabicPeriod" startAt="4"/>
            </a:pPr>
            <a:endParaRPr lang="en-US" altLang="x-none" sz="1200" dirty="0">
              <a:solidFill>
                <a:srgbClr val="FF0000"/>
              </a:solidFill>
              <a:latin typeface="Verdana" charset="0"/>
              <a:ea typeface="Verdana" charset="0"/>
              <a:cs typeface="Verdana" charset="0"/>
              <a:sym typeface="Wingdings" charset="2"/>
            </a:endParaRPr>
          </a:p>
          <a:p>
            <a:pPr marL="342900" indent="-342900">
              <a:buAutoNum type="arabicPeriod" startAt="4"/>
            </a:pPr>
            <a:r>
              <a:rPr lang="en-US" altLang="x-none" sz="1200" dirty="0">
                <a:latin typeface="Verdana" charset="0"/>
                <a:ea typeface="Verdana" charset="0"/>
                <a:cs typeface="Verdana" charset="0"/>
                <a:sym typeface="Wingdings" charset="2"/>
              </a:rPr>
              <a:t>At this station, students go through a set of mazes and collect school supplies.  They will then be asked to count up each item and find the product of those numbers  </a:t>
            </a:r>
            <a:r>
              <a:rPr lang="en-US" altLang="x-none" sz="1200" dirty="0">
                <a:solidFill>
                  <a:srgbClr val="FF0000"/>
                </a:solidFill>
                <a:latin typeface="Verdana" charset="0"/>
                <a:ea typeface="Verdana" charset="0"/>
                <a:cs typeface="Verdana" charset="0"/>
                <a:sym typeface="Wingdings" charset="2"/>
              </a:rPr>
              <a:t>Code: 560</a:t>
            </a:r>
          </a:p>
          <a:p>
            <a:endParaRPr lang="en-US" altLang="x-none" sz="1200" dirty="0">
              <a:solidFill>
                <a:srgbClr val="FF0000"/>
              </a:solidFill>
              <a:latin typeface="Verdana" charset="0"/>
              <a:ea typeface="Verdana" charset="0"/>
              <a:cs typeface="Verdana" charset="0"/>
              <a:sym typeface="Wingdings" charset="2"/>
            </a:endParaRPr>
          </a:p>
        </p:txBody>
      </p:sp>
    </p:spTree>
    <p:extLst>
      <p:ext uri="{BB962C8B-B14F-4D97-AF65-F5344CB8AC3E}">
        <p14:creationId xmlns:p14="http://schemas.microsoft.com/office/powerpoint/2010/main" val="1476623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738688"/>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I’m Too Smart For This</a:t>
            </a:r>
            <a:endParaRPr lang="en-US" sz="9600" dirty="0"/>
          </a:p>
        </p:txBody>
      </p:sp>
    </p:spTree>
    <p:extLst>
      <p:ext uri="{BB962C8B-B14F-4D97-AF65-F5344CB8AC3E}">
        <p14:creationId xmlns:p14="http://schemas.microsoft.com/office/powerpoint/2010/main" val="1842347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831021"/>
            <a:ext cx="8077200" cy="4339650"/>
          </a:xfrm>
          <a:prstGeom prst="rect">
            <a:avLst/>
          </a:prstGeom>
          <a:noFill/>
        </p:spPr>
        <p:txBody>
          <a:bodyPr wrap="square" rtlCol="0">
            <a:spAutoFit/>
          </a:bodyPr>
          <a:lstStyle/>
          <a:p>
            <a:pPr algn="ctr"/>
            <a:r>
              <a:rPr lang="en-US" sz="13800" b="1" dirty="0">
                <a:latin typeface="Verdana" charset="0"/>
                <a:ea typeface="Verdana" charset="0"/>
                <a:cs typeface="Verdana" charset="0"/>
              </a:rPr>
              <a:t>Nailed </a:t>
            </a:r>
          </a:p>
          <a:p>
            <a:pPr algn="ctr"/>
            <a:r>
              <a:rPr lang="en-US" sz="13800" b="1" dirty="0">
                <a:latin typeface="Verdana" charset="0"/>
                <a:ea typeface="Verdana" charset="0"/>
                <a:cs typeface="Verdana" charset="0"/>
              </a:rPr>
              <a:t>It</a:t>
            </a:r>
            <a:endParaRPr lang="en-US" sz="13800" dirty="0"/>
          </a:p>
        </p:txBody>
      </p:sp>
    </p:spTree>
    <p:extLst>
      <p:ext uri="{BB962C8B-B14F-4D97-AF65-F5344CB8AC3E}">
        <p14:creationId xmlns:p14="http://schemas.microsoft.com/office/powerpoint/2010/main" val="587865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4069821"/>
            <a:ext cx="8077200" cy="1862048"/>
          </a:xfrm>
          <a:prstGeom prst="rect">
            <a:avLst/>
          </a:prstGeom>
          <a:noFill/>
        </p:spPr>
        <p:txBody>
          <a:bodyPr wrap="square" rtlCol="0">
            <a:spAutoFit/>
          </a:bodyPr>
          <a:lstStyle/>
          <a:p>
            <a:pPr algn="ctr"/>
            <a:r>
              <a:rPr lang="en-US" sz="11500" b="1" dirty="0">
                <a:latin typeface="Verdana" charset="0"/>
                <a:ea typeface="Verdana" charset="0"/>
                <a:cs typeface="Verdana" charset="0"/>
              </a:rPr>
              <a:t>MASTER</a:t>
            </a:r>
            <a:endParaRPr lang="en-US" sz="11500" dirty="0"/>
          </a:p>
        </p:txBody>
      </p:sp>
    </p:spTree>
    <p:extLst>
      <p:ext uri="{BB962C8B-B14F-4D97-AF65-F5344CB8AC3E}">
        <p14:creationId xmlns:p14="http://schemas.microsoft.com/office/powerpoint/2010/main" val="1051454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184964"/>
            <a:ext cx="8077200" cy="3631763"/>
          </a:xfrm>
          <a:prstGeom prst="rect">
            <a:avLst/>
          </a:prstGeom>
          <a:noFill/>
        </p:spPr>
        <p:txBody>
          <a:bodyPr wrap="square" rtlCol="0">
            <a:spAutoFit/>
          </a:bodyPr>
          <a:lstStyle/>
          <a:p>
            <a:pPr algn="ctr"/>
            <a:r>
              <a:rPr lang="en-US" sz="11500" b="1" dirty="0">
                <a:latin typeface="Verdana" charset="0"/>
                <a:ea typeface="Verdana" charset="0"/>
                <a:cs typeface="Verdana" charset="0"/>
              </a:rPr>
              <a:t>Smarty</a:t>
            </a:r>
          </a:p>
          <a:p>
            <a:pPr algn="ctr"/>
            <a:r>
              <a:rPr lang="en-US" sz="11500" b="1" dirty="0">
                <a:latin typeface="Verdana" charset="0"/>
                <a:ea typeface="Verdana" charset="0"/>
                <a:cs typeface="Verdana" charset="0"/>
              </a:rPr>
              <a:t>Pants</a:t>
            </a:r>
            <a:endParaRPr lang="en-US" sz="11500" dirty="0"/>
          </a:p>
        </p:txBody>
      </p:sp>
    </p:spTree>
    <p:extLst>
      <p:ext uri="{BB962C8B-B14F-4D97-AF65-F5344CB8AC3E}">
        <p14:creationId xmlns:p14="http://schemas.microsoft.com/office/powerpoint/2010/main" val="1363767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1876913"/>
            <a:ext cx="8077200" cy="6247864"/>
          </a:xfrm>
          <a:prstGeom prst="rect">
            <a:avLst/>
          </a:prstGeom>
          <a:noFill/>
        </p:spPr>
        <p:txBody>
          <a:bodyPr wrap="square" rtlCol="0">
            <a:spAutoFit/>
          </a:bodyPr>
          <a:lstStyle/>
          <a:p>
            <a:pPr algn="ctr"/>
            <a:r>
              <a:rPr lang="en-US" sz="8000" b="1" dirty="0">
                <a:latin typeface="Verdana" charset="0"/>
                <a:ea typeface="Verdana" charset="0"/>
                <a:cs typeface="Verdana" charset="0"/>
              </a:rPr>
              <a:t>Create Your Own</a:t>
            </a:r>
          </a:p>
          <a:p>
            <a:pPr algn="ctr"/>
            <a:r>
              <a:rPr lang="en-US" sz="8000" b="1" dirty="0">
                <a:latin typeface="Verdana" charset="0"/>
                <a:ea typeface="Verdana" charset="0"/>
                <a:cs typeface="Verdana" charset="0"/>
              </a:rPr>
              <a:t>See separate file in the download.</a:t>
            </a:r>
            <a:endParaRPr lang="en-US" sz="8000" dirty="0"/>
          </a:p>
        </p:txBody>
      </p:sp>
    </p:spTree>
    <p:extLst>
      <p:ext uri="{BB962C8B-B14F-4D97-AF65-F5344CB8AC3E}">
        <p14:creationId xmlns:p14="http://schemas.microsoft.com/office/powerpoint/2010/main" val="1270135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3353306"/>
            <a:ext cx="8077200" cy="3046988"/>
          </a:xfrm>
          <a:prstGeom prst="rect">
            <a:avLst/>
          </a:prstGeom>
          <a:noFill/>
        </p:spPr>
        <p:txBody>
          <a:bodyPr wrap="square" rtlCol="0">
            <a:spAutoFit/>
          </a:bodyPr>
          <a:lstStyle/>
          <a:p>
            <a:pPr algn="ctr"/>
            <a:r>
              <a:rPr lang="en-US" sz="9600" b="1" dirty="0">
                <a:latin typeface="Verdana" charset="0"/>
                <a:ea typeface="Verdana" charset="0"/>
                <a:cs typeface="Verdana" charset="0"/>
              </a:rPr>
              <a:t>SOOOOOO</a:t>
            </a:r>
          </a:p>
          <a:p>
            <a:pPr algn="ctr"/>
            <a:r>
              <a:rPr lang="en-US" sz="9600" b="1" dirty="0">
                <a:latin typeface="Verdana" charset="0"/>
                <a:ea typeface="Verdana" charset="0"/>
                <a:cs typeface="Verdana" charset="0"/>
              </a:rPr>
              <a:t>Close!!</a:t>
            </a:r>
            <a:endParaRPr lang="en-US" sz="9600" dirty="0"/>
          </a:p>
        </p:txBody>
      </p:sp>
    </p:spTree>
    <p:extLst>
      <p:ext uri="{BB962C8B-B14F-4D97-AF65-F5344CB8AC3E}">
        <p14:creationId xmlns:p14="http://schemas.microsoft.com/office/powerpoint/2010/main" val="2071803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400134"/>
            <a:ext cx="8077200" cy="5201424"/>
          </a:xfrm>
          <a:prstGeom prst="rect">
            <a:avLst/>
          </a:prstGeom>
          <a:noFill/>
        </p:spPr>
        <p:txBody>
          <a:bodyPr wrap="square" rtlCol="0">
            <a:spAutoFit/>
          </a:bodyPr>
          <a:lstStyle/>
          <a:p>
            <a:pPr algn="ctr"/>
            <a:r>
              <a:rPr lang="en-US" sz="16600" b="1" dirty="0">
                <a:latin typeface="Verdana" charset="0"/>
                <a:ea typeface="Verdana" charset="0"/>
                <a:cs typeface="Verdana" charset="0"/>
              </a:rPr>
              <a:t>Epic</a:t>
            </a:r>
          </a:p>
          <a:p>
            <a:pPr algn="ctr"/>
            <a:r>
              <a:rPr lang="en-US" sz="16600" b="1" dirty="0">
                <a:latin typeface="Verdana" charset="0"/>
                <a:ea typeface="Verdana" charset="0"/>
                <a:cs typeface="Verdana" charset="0"/>
              </a:rPr>
              <a:t>Fail!</a:t>
            </a:r>
            <a:endParaRPr lang="en-US" sz="16600" dirty="0"/>
          </a:p>
        </p:txBody>
      </p:sp>
    </p:spTree>
    <p:extLst>
      <p:ext uri="{BB962C8B-B14F-4D97-AF65-F5344CB8AC3E}">
        <p14:creationId xmlns:p14="http://schemas.microsoft.com/office/powerpoint/2010/main" val="1505219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831021"/>
            <a:ext cx="8077200" cy="4339650"/>
          </a:xfrm>
          <a:prstGeom prst="rect">
            <a:avLst/>
          </a:prstGeom>
          <a:noFill/>
        </p:spPr>
        <p:txBody>
          <a:bodyPr wrap="square" rtlCol="0">
            <a:spAutoFit/>
          </a:bodyPr>
          <a:lstStyle/>
          <a:p>
            <a:pPr algn="ctr"/>
            <a:r>
              <a:rPr lang="en-US" sz="13800" b="1">
                <a:latin typeface="Verdana" charset="0"/>
                <a:ea typeface="Verdana" charset="0"/>
                <a:cs typeface="Verdana" charset="0"/>
              </a:rPr>
              <a:t>Brain </a:t>
            </a:r>
            <a:endParaRPr lang="en-US" sz="13800" b="1" dirty="0">
              <a:latin typeface="Verdana" charset="0"/>
              <a:ea typeface="Verdana" charset="0"/>
              <a:cs typeface="Verdana" charset="0"/>
            </a:endParaRPr>
          </a:p>
          <a:p>
            <a:pPr algn="ctr"/>
            <a:r>
              <a:rPr lang="en-US" sz="13800" b="1" dirty="0">
                <a:latin typeface="Verdana" charset="0"/>
                <a:ea typeface="Verdana" charset="0"/>
                <a:cs typeface="Verdana" charset="0"/>
              </a:rPr>
              <a:t>Freeze</a:t>
            </a:r>
            <a:endParaRPr lang="en-US" sz="13800" dirty="0"/>
          </a:p>
        </p:txBody>
      </p:sp>
    </p:spTree>
    <p:extLst>
      <p:ext uri="{BB962C8B-B14F-4D97-AF65-F5344CB8AC3E}">
        <p14:creationId xmlns:p14="http://schemas.microsoft.com/office/powerpoint/2010/main" val="861077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3768805"/>
            <a:ext cx="8077200" cy="2215991"/>
          </a:xfrm>
          <a:prstGeom prst="rect">
            <a:avLst/>
          </a:prstGeom>
          <a:noFill/>
        </p:spPr>
        <p:txBody>
          <a:bodyPr wrap="square" rtlCol="0">
            <a:spAutoFit/>
          </a:bodyPr>
          <a:lstStyle/>
          <a:p>
            <a:pPr algn="ctr"/>
            <a:r>
              <a:rPr lang="en-US" sz="13800" b="1" dirty="0">
                <a:latin typeface="Verdana" charset="0"/>
                <a:ea typeface="Verdana" charset="0"/>
                <a:cs typeface="Verdana" charset="0"/>
              </a:rPr>
              <a:t>Almost</a:t>
            </a:r>
            <a:endParaRPr lang="en-US" sz="13800" dirty="0"/>
          </a:p>
        </p:txBody>
      </p:sp>
    </p:spTree>
    <p:extLst>
      <p:ext uri="{BB962C8B-B14F-4D97-AF65-F5344CB8AC3E}">
        <p14:creationId xmlns:p14="http://schemas.microsoft.com/office/powerpoint/2010/main" val="233329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400134"/>
            <a:ext cx="8077200" cy="5201424"/>
          </a:xfrm>
          <a:prstGeom prst="rect">
            <a:avLst/>
          </a:prstGeom>
          <a:noFill/>
        </p:spPr>
        <p:txBody>
          <a:bodyPr wrap="square" rtlCol="0">
            <a:spAutoFit/>
          </a:bodyPr>
          <a:lstStyle/>
          <a:p>
            <a:pPr algn="ctr"/>
            <a:r>
              <a:rPr lang="en-US" sz="16600" b="1" dirty="0">
                <a:latin typeface="Verdana" charset="0"/>
                <a:ea typeface="Verdana" charset="0"/>
                <a:cs typeface="Verdana" charset="0"/>
              </a:rPr>
              <a:t>Next </a:t>
            </a:r>
          </a:p>
          <a:p>
            <a:pPr algn="ctr"/>
            <a:r>
              <a:rPr lang="en-US" sz="16600" b="1" dirty="0">
                <a:latin typeface="Verdana" charset="0"/>
                <a:ea typeface="Verdana" charset="0"/>
                <a:cs typeface="Verdana" charset="0"/>
              </a:rPr>
              <a:t>Time</a:t>
            </a:r>
            <a:endParaRPr lang="en-US" sz="16600" dirty="0"/>
          </a:p>
        </p:txBody>
      </p:sp>
    </p:spTree>
    <p:extLst>
      <p:ext uri="{BB962C8B-B14F-4D97-AF65-F5344CB8AC3E}">
        <p14:creationId xmlns:p14="http://schemas.microsoft.com/office/powerpoint/2010/main" val="26101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8" y="1913120"/>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8" name="TextBox 17"/>
          <p:cNvSpPr txBox="1"/>
          <p:nvPr/>
        </p:nvSpPr>
        <p:spPr>
          <a:xfrm>
            <a:off x="156259" y="115669"/>
            <a:ext cx="7093473" cy="923330"/>
          </a:xfrm>
          <a:prstGeom prst="rect">
            <a:avLst/>
          </a:prstGeom>
          <a:noFill/>
        </p:spPr>
        <p:txBody>
          <a:bodyPr wrap="square" rtlCol="0">
            <a:spAutoFit/>
          </a:bodyPr>
          <a:lstStyle/>
          <a:p>
            <a:endParaRPr lang="en-US" b="1" dirty="0">
              <a:latin typeface="Verdana" charset="0"/>
              <a:ea typeface="Verdana" charset="0"/>
              <a:cs typeface="Verdana" charset="0"/>
            </a:endParaRPr>
          </a:p>
          <a:p>
            <a:r>
              <a:rPr lang="en-US" b="1" dirty="0">
                <a:latin typeface="Verdana" charset="0"/>
                <a:ea typeface="Verdana" charset="0"/>
                <a:cs typeface="Verdana" charset="0"/>
              </a:rPr>
              <a:t>Back to School Combinations/Answers</a:t>
            </a:r>
          </a:p>
          <a:p>
            <a:r>
              <a:rPr lang="en-US" b="1" dirty="0">
                <a:latin typeface="Verdana" charset="0"/>
                <a:ea typeface="Verdana" charset="0"/>
                <a:cs typeface="Verdana" charset="0"/>
              </a:rPr>
              <a:t>TEACHER KEY</a:t>
            </a:r>
          </a:p>
        </p:txBody>
      </p:sp>
      <p:sp>
        <p:nvSpPr>
          <p:cNvPr id="2" name="Rectangle 1"/>
          <p:cNvSpPr/>
          <p:nvPr/>
        </p:nvSpPr>
        <p:spPr>
          <a:xfrm>
            <a:off x="338200" y="1457601"/>
            <a:ext cx="7083664" cy="3754874"/>
          </a:xfrm>
          <a:prstGeom prst="rect">
            <a:avLst/>
          </a:prstGeom>
        </p:spPr>
        <p:txBody>
          <a:bodyPr wrap="square">
            <a:spAutoFit/>
          </a:bodyPr>
          <a:lstStyle/>
          <a:p>
            <a:pPr>
              <a:defRPr/>
            </a:pPr>
            <a:r>
              <a:rPr lang="en-US" sz="1400" dirty="0">
                <a:latin typeface="Verdana" charset="0"/>
                <a:ea typeface="Verdana" charset="0"/>
                <a:cs typeface="Verdana" charset="0"/>
              </a:rPr>
              <a:t>Puzzle #1: Cupcakes		7-Digit Code	</a:t>
            </a:r>
            <a:r>
              <a:rPr lang="en-US" sz="1400" dirty="0">
                <a:solidFill>
                  <a:srgbClr val="FF0000"/>
                </a:solidFill>
                <a:latin typeface="Verdana" charset="0"/>
                <a:ea typeface="Verdana" charset="0"/>
                <a:cs typeface="Verdana" charset="0"/>
              </a:rPr>
              <a:t>1345810</a:t>
            </a:r>
          </a:p>
          <a:p>
            <a:pPr>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#2: Dancing Man Code 	3-Digit Code 	</a:t>
            </a:r>
            <a:r>
              <a:rPr lang="en-US" sz="1400" dirty="0">
                <a:solidFill>
                  <a:srgbClr val="FF0000"/>
                </a:solidFill>
                <a:latin typeface="Verdana" charset="0"/>
                <a:ea typeface="Verdana" charset="0"/>
                <a:cs typeface="Verdana" charset="0"/>
              </a:rPr>
              <a:t>199</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#3: Emergency Procedures	3-Digit Code	</a:t>
            </a:r>
            <a:r>
              <a:rPr lang="en-US" altLang="x-none" sz="1400" dirty="0">
                <a:solidFill>
                  <a:srgbClr val="FF0000"/>
                </a:solidFill>
                <a:latin typeface="Verdana" charset="0"/>
                <a:ea typeface="Verdana" charset="0"/>
                <a:cs typeface="Verdana" charset="0"/>
                <a:sym typeface="Wingdings" charset="2"/>
              </a:rPr>
              <a:t>937</a:t>
            </a:r>
            <a:br>
              <a:rPr lang="en-US" altLang="x-none" sz="1400" dirty="0">
                <a:solidFill>
                  <a:srgbClr val="FF0000"/>
                </a:solidFill>
                <a:latin typeface="Verdana" charset="0"/>
                <a:ea typeface="Verdana" charset="0"/>
                <a:cs typeface="Verdana" charset="0"/>
                <a:sym typeface="Wingdings" charset="2"/>
              </a:rPr>
            </a:b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#4: Syllabus Hunt		6-Digit Code	</a:t>
            </a:r>
            <a:r>
              <a:rPr lang="en-US" sz="1400" dirty="0">
                <a:solidFill>
                  <a:srgbClr val="FF0000"/>
                </a:solidFill>
                <a:latin typeface="Verdana" charset="0"/>
                <a:ea typeface="Verdana" charset="0"/>
                <a:cs typeface="Verdana" charset="0"/>
              </a:rPr>
              <a:t>123456</a:t>
            </a:r>
          </a:p>
          <a:p>
            <a:pPr marL="502931" indent="-502931">
              <a:defRPr/>
            </a:pPr>
            <a:r>
              <a:rPr lang="en-US" sz="1400" dirty="0">
                <a:latin typeface="Verdana" charset="0"/>
                <a:ea typeface="Verdana" charset="0"/>
                <a:cs typeface="Verdana" charset="0"/>
              </a:rPr>
              <a:t>	</a:t>
            </a:r>
          </a:p>
          <a:p>
            <a:pPr marL="502931" indent="-502931">
              <a:defRPr/>
            </a:pPr>
            <a:r>
              <a:rPr lang="en-US" sz="1400" dirty="0">
                <a:latin typeface="Verdana" charset="0"/>
                <a:ea typeface="Verdana" charset="0"/>
                <a:cs typeface="Verdana" charset="0"/>
              </a:rPr>
              <a:t>Puzzle #5: Follow Directions		4-Digit Code	</a:t>
            </a:r>
            <a:r>
              <a:rPr lang="en-US" sz="1400" dirty="0">
                <a:solidFill>
                  <a:srgbClr val="FF0000"/>
                </a:solidFill>
                <a:latin typeface="Verdana" charset="0"/>
                <a:ea typeface="Verdana" charset="0"/>
                <a:cs typeface="Verdana" charset="0"/>
              </a:rPr>
              <a:t>5778</a:t>
            </a:r>
          </a:p>
          <a:p>
            <a:pPr marL="502931" indent="-502931">
              <a:defRPr/>
            </a:pPr>
            <a:endParaRPr lang="en-US" sz="1400" dirty="0">
              <a:solidFill>
                <a:srgbClr val="FF0000"/>
              </a:solidFill>
            </a:endParaRPr>
          </a:p>
          <a:p>
            <a:pPr marL="502931" indent="-502931">
              <a:defRPr/>
            </a:pPr>
            <a:r>
              <a:rPr lang="en-US" sz="1400" strike="sngStrike" dirty="0">
                <a:latin typeface="Verdana" charset="0"/>
                <a:ea typeface="Verdana" charset="0"/>
                <a:cs typeface="Verdana" charset="0"/>
              </a:rPr>
              <a:t>Puzzle #6: Teamwork Challenge 	3-Digit Code	</a:t>
            </a:r>
            <a:r>
              <a:rPr lang="en-US" sz="1400" strike="sngStrike" dirty="0">
                <a:solidFill>
                  <a:srgbClr val="FF0000"/>
                </a:solidFill>
                <a:latin typeface="Verdana" charset="0"/>
                <a:ea typeface="Verdana" charset="0"/>
                <a:cs typeface="Verdana" charset="0"/>
              </a:rPr>
              <a:t>845</a:t>
            </a:r>
          </a:p>
          <a:p>
            <a:pPr marL="502931" indent="-502931">
              <a:defRPr/>
            </a:pPr>
            <a:endParaRPr lang="en-US" sz="1400" dirty="0">
              <a:solidFill>
                <a:srgbClr val="FF0000"/>
              </a:solidFill>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#7: Growth Mindset Wanted	2-Digit Code</a:t>
            </a:r>
            <a:r>
              <a:rPr lang="en-US" sz="1400" dirty="0">
                <a:solidFill>
                  <a:srgbClr val="FF0000"/>
                </a:solidFill>
                <a:latin typeface="Verdana" charset="0"/>
                <a:ea typeface="Verdana" charset="0"/>
                <a:cs typeface="Verdana" charset="0"/>
              </a:rPr>
              <a:t>	47</a:t>
            </a:r>
          </a:p>
          <a:p>
            <a:pPr marL="502931" indent="-502931">
              <a:defRPr/>
            </a:pPr>
            <a:endParaRPr lang="en-US" sz="1400" dirty="0">
              <a:solidFill>
                <a:srgbClr val="FF0000"/>
              </a:solidFill>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#8: Maze Supplies		3-Digit Code	</a:t>
            </a:r>
            <a:r>
              <a:rPr lang="en-US" sz="1400" dirty="0">
                <a:solidFill>
                  <a:srgbClr val="FF0000"/>
                </a:solidFill>
                <a:latin typeface="Verdana" charset="0"/>
                <a:ea typeface="Verdana" charset="0"/>
                <a:cs typeface="Verdana" charset="0"/>
              </a:rPr>
              <a:t>560</a:t>
            </a:r>
            <a:endParaRPr lang="en-US" sz="1400" dirty="0">
              <a:latin typeface="Verdana" charset="0"/>
              <a:ea typeface="Verdana" charset="0"/>
              <a:cs typeface="Verdana" charset="0"/>
            </a:endParaRPr>
          </a:p>
          <a:p>
            <a:pPr marL="502931" indent="-502931">
              <a:defRPr/>
            </a:pPr>
            <a:endParaRPr lang="en-US" sz="1400" dirty="0">
              <a:solidFill>
                <a:srgbClr val="FF0000"/>
              </a:solidFill>
            </a:endParaRPr>
          </a:p>
          <a:p>
            <a:pPr marL="502931" indent="-502931">
              <a:defRPr/>
            </a:pPr>
            <a:endParaRPr lang="en-US" sz="1400" dirty="0">
              <a:solidFill>
                <a:srgbClr val="FF0000"/>
              </a:solidFill>
            </a:endParaRPr>
          </a:p>
        </p:txBody>
      </p:sp>
    </p:spTree>
    <p:extLst>
      <p:ext uri="{BB962C8B-B14F-4D97-AF65-F5344CB8AC3E}">
        <p14:creationId xmlns:p14="http://schemas.microsoft.com/office/powerpoint/2010/main" val="683396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738688"/>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What am I Even Doing Here?</a:t>
            </a:r>
            <a:endParaRPr lang="en-US" sz="9600" dirty="0"/>
          </a:p>
        </p:txBody>
      </p:sp>
    </p:spTree>
    <p:extLst>
      <p:ext uri="{BB962C8B-B14F-4D97-AF65-F5344CB8AC3E}">
        <p14:creationId xmlns:p14="http://schemas.microsoft.com/office/powerpoint/2010/main" val="1645731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23378" y="3476417"/>
            <a:ext cx="8077200" cy="2800767"/>
          </a:xfrm>
          <a:prstGeom prst="rect">
            <a:avLst/>
          </a:prstGeom>
          <a:noFill/>
        </p:spPr>
        <p:txBody>
          <a:bodyPr wrap="square" rtlCol="0">
            <a:spAutoFit/>
          </a:bodyPr>
          <a:lstStyle/>
          <a:p>
            <a:pPr algn="ctr"/>
            <a:r>
              <a:rPr lang="en-US" sz="8800" b="1" dirty="0">
                <a:latin typeface="Verdana" charset="0"/>
                <a:ea typeface="Verdana" charset="0"/>
                <a:cs typeface="Verdana" charset="0"/>
              </a:rPr>
              <a:t>I Had </a:t>
            </a:r>
            <a:r>
              <a:rPr lang="en-US" sz="8800" b="1">
                <a:latin typeface="Verdana" charset="0"/>
                <a:ea typeface="Verdana" charset="0"/>
                <a:cs typeface="Verdana" charset="0"/>
              </a:rPr>
              <a:t>No Contribution</a:t>
            </a:r>
            <a:endParaRPr lang="en-US" sz="8800" dirty="0"/>
          </a:p>
        </p:txBody>
      </p:sp>
    </p:spTree>
    <p:extLst>
      <p:ext uri="{BB962C8B-B14F-4D97-AF65-F5344CB8AC3E}">
        <p14:creationId xmlns:p14="http://schemas.microsoft.com/office/powerpoint/2010/main" val="227274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300106"/>
            <a:ext cx="8077200" cy="5401479"/>
          </a:xfrm>
          <a:prstGeom prst="rect">
            <a:avLst/>
          </a:prstGeom>
          <a:noFill/>
        </p:spPr>
        <p:txBody>
          <a:bodyPr wrap="square" rtlCol="0">
            <a:spAutoFit/>
          </a:bodyPr>
          <a:lstStyle/>
          <a:p>
            <a:pPr algn="ctr"/>
            <a:r>
              <a:rPr lang="en-US" sz="11500" b="1" dirty="0">
                <a:latin typeface="Verdana" charset="0"/>
                <a:ea typeface="Verdana" charset="0"/>
                <a:cs typeface="Verdana" charset="0"/>
              </a:rPr>
              <a:t>ALMOST</a:t>
            </a:r>
          </a:p>
          <a:p>
            <a:pPr algn="ctr"/>
            <a:r>
              <a:rPr lang="en-US" sz="11500" b="1" dirty="0">
                <a:latin typeface="Verdana" charset="0"/>
                <a:ea typeface="Verdana" charset="0"/>
                <a:cs typeface="Verdana" charset="0"/>
              </a:rPr>
              <a:t>Doesn’t Count</a:t>
            </a:r>
            <a:endParaRPr lang="en-US" sz="11500" dirty="0"/>
          </a:p>
        </p:txBody>
      </p:sp>
    </p:spTree>
    <p:extLst>
      <p:ext uri="{BB962C8B-B14F-4D97-AF65-F5344CB8AC3E}">
        <p14:creationId xmlns:p14="http://schemas.microsoft.com/office/powerpoint/2010/main" val="1584866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423491"/>
            <a:ext cx="8077200" cy="3154710"/>
          </a:xfrm>
          <a:prstGeom prst="rect">
            <a:avLst/>
          </a:prstGeom>
          <a:noFill/>
        </p:spPr>
        <p:txBody>
          <a:bodyPr wrap="square" rtlCol="0">
            <a:spAutoFit/>
          </a:bodyPr>
          <a:lstStyle/>
          <a:p>
            <a:pPr algn="ctr"/>
            <a:r>
              <a:rPr lang="en-US" sz="19900" b="1" dirty="0">
                <a:latin typeface="Verdana" charset="0"/>
                <a:ea typeface="Verdana" charset="0"/>
                <a:cs typeface="Verdana" charset="0"/>
              </a:rPr>
              <a:t>FAIL</a:t>
            </a:r>
            <a:endParaRPr lang="en-US" sz="19900" dirty="0"/>
          </a:p>
        </p:txBody>
      </p:sp>
    </p:spTree>
    <p:extLst>
      <p:ext uri="{BB962C8B-B14F-4D97-AF65-F5344CB8AC3E}">
        <p14:creationId xmlns:p14="http://schemas.microsoft.com/office/powerpoint/2010/main" val="1606179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246247"/>
            <a:ext cx="8077200" cy="5509200"/>
          </a:xfrm>
          <a:prstGeom prst="rect">
            <a:avLst/>
          </a:prstGeom>
          <a:noFill/>
        </p:spPr>
        <p:txBody>
          <a:bodyPr wrap="square" rtlCol="0">
            <a:spAutoFit/>
          </a:bodyPr>
          <a:lstStyle/>
          <a:p>
            <a:pPr algn="ctr"/>
            <a:r>
              <a:rPr lang="en-US" sz="8800" b="1" dirty="0">
                <a:latin typeface="Verdana" charset="0"/>
                <a:ea typeface="Verdana" charset="0"/>
                <a:cs typeface="Verdana" charset="0"/>
              </a:rPr>
              <a:t>I Hope This Isn’t A Reflection Of My Grade</a:t>
            </a:r>
            <a:endParaRPr lang="en-US" sz="8800" dirty="0"/>
          </a:p>
        </p:txBody>
      </p:sp>
    </p:spTree>
    <p:extLst>
      <p:ext uri="{BB962C8B-B14F-4D97-AF65-F5344CB8AC3E}">
        <p14:creationId xmlns:p14="http://schemas.microsoft.com/office/powerpoint/2010/main" val="119622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738688"/>
            <a:ext cx="8077200" cy="4524315"/>
          </a:xfrm>
          <a:prstGeom prst="rect">
            <a:avLst/>
          </a:prstGeom>
          <a:noFill/>
        </p:spPr>
        <p:txBody>
          <a:bodyPr wrap="square" rtlCol="0">
            <a:spAutoFit/>
          </a:bodyPr>
          <a:lstStyle/>
          <a:p>
            <a:pPr algn="ctr"/>
            <a:r>
              <a:rPr lang="en-US" sz="9600" b="1" dirty="0">
                <a:latin typeface="Verdana" charset="0"/>
                <a:ea typeface="Verdana" charset="0"/>
                <a:cs typeface="Verdana" charset="0"/>
              </a:rPr>
              <a:t>There’s A Test Tomorrow?</a:t>
            </a:r>
            <a:endParaRPr lang="en-US" sz="9600" dirty="0"/>
          </a:p>
        </p:txBody>
      </p:sp>
    </p:spTree>
    <p:extLst>
      <p:ext uri="{BB962C8B-B14F-4D97-AF65-F5344CB8AC3E}">
        <p14:creationId xmlns:p14="http://schemas.microsoft.com/office/powerpoint/2010/main" val="136796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831021"/>
            <a:ext cx="8077200" cy="4339650"/>
          </a:xfrm>
          <a:prstGeom prst="rect">
            <a:avLst/>
          </a:prstGeom>
          <a:noFill/>
        </p:spPr>
        <p:txBody>
          <a:bodyPr wrap="square" rtlCol="0">
            <a:spAutoFit/>
          </a:bodyPr>
          <a:lstStyle/>
          <a:p>
            <a:pPr algn="ctr"/>
            <a:r>
              <a:rPr lang="en-US" sz="13800" b="1" dirty="0">
                <a:latin typeface="Verdana" charset="0"/>
                <a:ea typeface="Verdana" charset="0"/>
                <a:cs typeface="Verdana" charset="0"/>
              </a:rPr>
              <a:t>I Don’t Get It!</a:t>
            </a:r>
            <a:endParaRPr lang="en-US" sz="13800" dirty="0"/>
          </a:p>
        </p:txBody>
      </p:sp>
    </p:spTree>
    <p:extLst>
      <p:ext uri="{BB962C8B-B14F-4D97-AF65-F5344CB8AC3E}">
        <p14:creationId xmlns:p14="http://schemas.microsoft.com/office/powerpoint/2010/main" val="1332970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2831021"/>
            <a:ext cx="8077200" cy="4339650"/>
          </a:xfrm>
          <a:prstGeom prst="rect">
            <a:avLst/>
          </a:prstGeom>
          <a:noFill/>
        </p:spPr>
        <p:txBody>
          <a:bodyPr wrap="square" rtlCol="0">
            <a:spAutoFit/>
          </a:bodyPr>
          <a:lstStyle/>
          <a:p>
            <a:pPr algn="ctr"/>
            <a:r>
              <a:rPr lang="en-US" sz="13800" b="1" dirty="0">
                <a:latin typeface="Verdana" charset="0"/>
                <a:ea typeface="Verdana" charset="0"/>
                <a:cs typeface="Verdana" charset="0"/>
              </a:rPr>
              <a:t>Help</a:t>
            </a:r>
          </a:p>
          <a:p>
            <a:pPr algn="ctr"/>
            <a:r>
              <a:rPr lang="en-US" sz="13800" b="1" dirty="0">
                <a:latin typeface="Verdana" charset="0"/>
                <a:ea typeface="Verdana" charset="0"/>
                <a:cs typeface="Verdana" charset="0"/>
              </a:rPr>
              <a:t>Us</a:t>
            </a:r>
            <a:endParaRPr lang="en-US" sz="13800" dirty="0"/>
          </a:p>
        </p:txBody>
      </p:sp>
    </p:spTree>
    <p:extLst>
      <p:ext uri="{BB962C8B-B14F-4D97-AF65-F5344CB8AC3E}">
        <p14:creationId xmlns:p14="http://schemas.microsoft.com/office/powerpoint/2010/main" val="689435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4069821"/>
            <a:ext cx="8077200" cy="1862048"/>
          </a:xfrm>
          <a:prstGeom prst="rect">
            <a:avLst/>
          </a:prstGeom>
          <a:noFill/>
        </p:spPr>
        <p:txBody>
          <a:bodyPr wrap="square" rtlCol="0">
            <a:spAutoFit/>
          </a:bodyPr>
          <a:lstStyle/>
          <a:p>
            <a:pPr algn="ctr"/>
            <a:r>
              <a:rPr lang="en-US" sz="11500" b="1" dirty="0" err="1">
                <a:latin typeface="Verdana" charset="0"/>
                <a:ea typeface="Verdana" charset="0"/>
                <a:cs typeface="Verdana" charset="0"/>
              </a:rPr>
              <a:t>Ummmm</a:t>
            </a:r>
            <a:r>
              <a:rPr lang="en-US" sz="11500" b="1" dirty="0">
                <a:latin typeface="Verdana" charset="0"/>
                <a:ea typeface="Verdana" charset="0"/>
                <a:cs typeface="Verdana" charset="0"/>
              </a:rPr>
              <a:t>.</a:t>
            </a:r>
            <a:endParaRPr lang="en-US" sz="11500" dirty="0"/>
          </a:p>
        </p:txBody>
      </p:sp>
    </p:spTree>
    <p:extLst>
      <p:ext uri="{BB962C8B-B14F-4D97-AF65-F5344CB8AC3E}">
        <p14:creationId xmlns:p14="http://schemas.microsoft.com/office/powerpoint/2010/main" val="1661702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37" name="TextBox 36"/>
          <p:cNvSpPr txBox="1"/>
          <p:nvPr/>
        </p:nvSpPr>
        <p:spPr>
          <a:xfrm rot="16200000">
            <a:off x="-178982" y="3184964"/>
            <a:ext cx="8077200" cy="3631763"/>
          </a:xfrm>
          <a:prstGeom prst="rect">
            <a:avLst/>
          </a:prstGeom>
          <a:noFill/>
        </p:spPr>
        <p:txBody>
          <a:bodyPr wrap="square" rtlCol="0">
            <a:spAutoFit/>
          </a:bodyPr>
          <a:lstStyle/>
          <a:p>
            <a:pPr algn="ctr"/>
            <a:r>
              <a:rPr lang="en-US" sz="11500" b="1" dirty="0">
                <a:latin typeface="Verdana" charset="0"/>
                <a:ea typeface="Verdana" charset="0"/>
                <a:cs typeface="Verdana" charset="0"/>
              </a:rPr>
              <a:t>I Like Stuff</a:t>
            </a:r>
            <a:endParaRPr lang="en-US" sz="11500" dirty="0"/>
          </a:p>
        </p:txBody>
      </p:sp>
    </p:spTree>
    <p:extLst>
      <p:ext uri="{BB962C8B-B14F-4D97-AF65-F5344CB8AC3E}">
        <p14:creationId xmlns:p14="http://schemas.microsoft.com/office/powerpoint/2010/main" val="20471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dirty="0"/>
              <a:t>© </a:t>
            </a:r>
            <a:r>
              <a:rPr lang="en-US" dirty="0"/>
              <a:t>Kesler Science, LLC</a:t>
            </a:r>
          </a:p>
        </p:txBody>
      </p:sp>
      <p:pic>
        <p:nvPicPr>
          <p:cNvPr id="7" name="Picture 6"/>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6396438" y="63876"/>
            <a:ext cx="1024779" cy="614867"/>
          </a:xfrm>
          <a:prstGeom prst="rect">
            <a:avLst/>
          </a:prstGeom>
        </p:spPr>
      </p:pic>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5" name="TextBox 14"/>
          <p:cNvSpPr txBox="1"/>
          <p:nvPr/>
        </p:nvSpPr>
        <p:spPr>
          <a:xfrm>
            <a:off x="0" y="1327951"/>
            <a:ext cx="7759700" cy="1231106"/>
          </a:xfrm>
          <a:prstGeom prst="rect">
            <a:avLst/>
          </a:prstGeom>
          <a:noFill/>
        </p:spPr>
        <p:txBody>
          <a:bodyPr wrap="square" rtlCol="0">
            <a:spAutoFit/>
          </a:bodyPr>
          <a:lstStyle/>
          <a:p>
            <a:pPr algn="ctr"/>
            <a:r>
              <a:rPr lang="en-US" sz="3200" b="1" dirty="0">
                <a:latin typeface="Verdana" charset="0"/>
                <a:ea typeface="Verdana" charset="0"/>
                <a:cs typeface="Verdana" charset="0"/>
              </a:rPr>
              <a:t>YOUR CHALLENGE:</a:t>
            </a:r>
          </a:p>
          <a:p>
            <a:pPr algn="ctr"/>
            <a:endParaRPr lang="en-US" altLang="x-none" sz="1400" b="1" u="sng" dirty="0">
              <a:latin typeface="Verdana" charset="0"/>
              <a:ea typeface="Verdana" charset="0"/>
              <a:cs typeface="Verdana" charset="0"/>
            </a:endParaRPr>
          </a:p>
          <a:p>
            <a:pPr algn="ctr"/>
            <a:endParaRPr lang="en-US" altLang="x-none" sz="1400" dirty="0">
              <a:latin typeface="Verdana" charset="0"/>
              <a:ea typeface="Verdana" charset="0"/>
              <a:cs typeface="Verdana" charset="0"/>
            </a:endParaRPr>
          </a:p>
          <a:p>
            <a:pPr algn="ctr"/>
            <a:endParaRPr lang="en-US" sz="1400" dirty="0">
              <a:latin typeface="Verdana" charset="0"/>
              <a:ea typeface="Verdana" charset="0"/>
              <a:cs typeface="Verdana" charset="0"/>
            </a:endParaRPr>
          </a:p>
        </p:txBody>
      </p:sp>
      <p:sp>
        <p:nvSpPr>
          <p:cNvPr id="18" name="TextBox 17"/>
          <p:cNvSpPr txBox="1"/>
          <p:nvPr/>
        </p:nvSpPr>
        <p:spPr>
          <a:xfrm>
            <a:off x="156259" y="135084"/>
            <a:ext cx="7093473" cy="369332"/>
          </a:xfrm>
          <a:prstGeom prst="rect">
            <a:avLst/>
          </a:prstGeom>
          <a:noFill/>
        </p:spPr>
        <p:txBody>
          <a:bodyPr wrap="square" rtlCol="0">
            <a:spAutoFit/>
          </a:bodyPr>
          <a:lstStyle/>
          <a:p>
            <a:r>
              <a:rPr lang="en-US" b="1" dirty="0">
                <a:latin typeface="Verdana" charset="0"/>
                <a:ea typeface="Verdana" charset="0"/>
                <a:cs typeface="Verdana" charset="0"/>
              </a:rPr>
              <a:t>Back to School Science Escape</a:t>
            </a:r>
            <a:endParaRPr lang="en-US" dirty="0"/>
          </a:p>
        </p:txBody>
      </p:sp>
      <p:sp>
        <p:nvSpPr>
          <p:cNvPr id="2" name="TextBox 1"/>
          <p:cNvSpPr txBox="1"/>
          <p:nvPr/>
        </p:nvSpPr>
        <p:spPr>
          <a:xfrm>
            <a:off x="641350" y="6400800"/>
            <a:ext cx="6477000" cy="2462213"/>
          </a:xfrm>
          <a:prstGeom prst="rect">
            <a:avLst/>
          </a:prstGeom>
          <a:noFill/>
        </p:spPr>
        <p:txBody>
          <a:bodyPr wrap="square" rtlCol="0">
            <a:spAutoFit/>
          </a:bodyPr>
          <a:lstStyle/>
          <a:p>
            <a:r>
              <a:rPr lang="en-US" sz="1400" dirty="0"/>
              <a:t>Welcome back to school!  After a long summer of relaxing, I am sure your brain is eager to get back into gear and solve some puzzles.  </a:t>
            </a:r>
          </a:p>
          <a:p>
            <a:endParaRPr lang="en-US" sz="1400" dirty="0"/>
          </a:p>
          <a:p>
            <a:r>
              <a:rPr lang="en-US" sz="1400" dirty="0"/>
              <a:t>During the excitement of the morning, the teacher down the hall has forgotten where she put all of her brand new school supplies.  Thankfully, your amazing teacher has set up a series of clues that will reveal the location of the lost school supplies and allow your class to save the day.  Can you use teamwork, clues from the syllabus, secrets hidden around the room, and your brains to figure it out before the bell rings?  </a:t>
            </a:r>
          </a:p>
          <a:p>
            <a:endParaRPr lang="en-US" sz="1400" dirty="0"/>
          </a:p>
          <a:p>
            <a:r>
              <a:rPr lang="en-US" sz="1400" dirty="0"/>
              <a:t>YouTube Link - https://</a:t>
            </a:r>
            <a:r>
              <a:rPr lang="en-US" sz="1400" dirty="0" err="1"/>
              <a:t>youtu.be</a:t>
            </a:r>
            <a:r>
              <a:rPr lang="en-US" sz="1400" dirty="0"/>
              <a:t>/lL-i5bwC_YM</a:t>
            </a:r>
          </a:p>
        </p:txBody>
      </p:sp>
      <p:pic>
        <p:nvPicPr>
          <p:cNvPr id="4" name="Picture 3">
            <a:extLst>
              <a:ext uri="{FF2B5EF4-FFF2-40B4-BE49-F238E27FC236}">
                <a16:creationId xmlns:a16="http://schemas.microsoft.com/office/drawing/2014/main" id="{1BCD74BF-16C8-374D-9F54-B0D57A3A3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50" y="2313461"/>
            <a:ext cx="6350794" cy="3534355"/>
          </a:xfrm>
          <a:prstGeom prst="rect">
            <a:avLst/>
          </a:prstGeom>
        </p:spPr>
      </p:pic>
    </p:spTree>
    <p:extLst>
      <p:ext uri="{BB962C8B-B14F-4D97-AF65-F5344CB8AC3E}">
        <p14:creationId xmlns:p14="http://schemas.microsoft.com/office/powerpoint/2010/main" val="251912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rot="16200000">
            <a:off x="-1121735" y="1164264"/>
            <a:ext cx="9962707" cy="7673163"/>
          </a:xfrm>
          <a:prstGeom prst="rect">
            <a:avLst/>
          </a:prstGeom>
          <a:noFill/>
          <a:ln w="127000" cmpd="thickThin">
            <a:solidFill>
              <a:schemeClr val="tx1"/>
            </a:solidFill>
          </a:ln>
        </p:spPr>
        <p:txBody>
          <a:bodyPr wrap="square" rtlCol="0">
            <a:spAutoFit/>
          </a:bodyPr>
          <a:lstStyle/>
          <a:p>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173"/>
            <a:ext cx="7391400" cy="9763344"/>
          </a:xfrm>
          <a:prstGeom prst="rect">
            <a:avLst/>
          </a:prstGeom>
        </p:spPr>
      </p:pic>
      <p:sp>
        <p:nvSpPr>
          <p:cNvPr id="5" name="TextBox 4"/>
          <p:cNvSpPr txBox="1"/>
          <p:nvPr/>
        </p:nvSpPr>
        <p:spPr>
          <a:xfrm rot="16200000">
            <a:off x="-178982" y="1876913"/>
            <a:ext cx="8077200" cy="6247864"/>
          </a:xfrm>
          <a:prstGeom prst="rect">
            <a:avLst/>
          </a:prstGeom>
          <a:noFill/>
        </p:spPr>
        <p:txBody>
          <a:bodyPr wrap="square" rtlCol="0">
            <a:spAutoFit/>
          </a:bodyPr>
          <a:lstStyle/>
          <a:p>
            <a:pPr algn="ctr"/>
            <a:r>
              <a:rPr lang="en-US" sz="8000" b="1" dirty="0">
                <a:latin typeface="Verdana" charset="0"/>
                <a:ea typeface="Verdana" charset="0"/>
                <a:cs typeface="Verdana" charset="0"/>
              </a:rPr>
              <a:t>Create Your Own</a:t>
            </a:r>
          </a:p>
          <a:p>
            <a:pPr algn="ctr"/>
            <a:r>
              <a:rPr lang="en-US" sz="8000" b="1" dirty="0">
                <a:latin typeface="Verdana" charset="0"/>
                <a:ea typeface="Verdana" charset="0"/>
                <a:cs typeface="Verdana" charset="0"/>
              </a:rPr>
              <a:t>See separate file in the download.</a:t>
            </a:r>
            <a:endParaRPr lang="en-US" sz="8000" dirty="0"/>
          </a:p>
        </p:txBody>
      </p:sp>
    </p:spTree>
    <p:extLst>
      <p:ext uri="{BB962C8B-B14F-4D97-AF65-F5344CB8AC3E}">
        <p14:creationId xmlns:p14="http://schemas.microsoft.com/office/powerpoint/2010/main" val="103671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156258" y="1913120"/>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8" name="TextBox 17"/>
          <p:cNvSpPr txBox="1"/>
          <p:nvPr/>
        </p:nvSpPr>
        <p:spPr>
          <a:xfrm>
            <a:off x="156259" y="135084"/>
            <a:ext cx="7093473" cy="646331"/>
          </a:xfrm>
          <a:prstGeom prst="rect">
            <a:avLst/>
          </a:prstGeom>
          <a:noFill/>
        </p:spPr>
        <p:txBody>
          <a:bodyPr wrap="square" rtlCol="0">
            <a:spAutoFit/>
          </a:bodyPr>
          <a:lstStyle/>
          <a:p>
            <a:r>
              <a:rPr lang="en-US" b="1" dirty="0">
                <a:latin typeface="Verdana" charset="0"/>
                <a:ea typeface="Verdana" charset="0"/>
                <a:cs typeface="Verdana" charset="0"/>
              </a:rPr>
              <a:t>Back to School Combinations/Answers </a:t>
            </a:r>
          </a:p>
          <a:p>
            <a:r>
              <a:rPr lang="en-US" b="1" dirty="0">
                <a:latin typeface="Verdana" charset="0"/>
                <a:ea typeface="Verdana" charset="0"/>
                <a:cs typeface="Verdana" charset="0"/>
              </a:rPr>
              <a:t>Group # ____</a:t>
            </a:r>
          </a:p>
        </p:txBody>
      </p:sp>
      <p:sp>
        <p:nvSpPr>
          <p:cNvPr id="2" name="Rectangle 1"/>
          <p:cNvSpPr/>
          <p:nvPr/>
        </p:nvSpPr>
        <p:spPr>
          <a:xfrm>
            <a:off x="164949" y="892285"/>
            <a:ext cx="7083664" cy="3323987"/>
          </a:xfrm>
          <a:prstGeom prst="rect">
            <a:avLst/>
          </a:prstGeom>
        </p:spPr>
        <p:txBody>
          <a:bodyPr wrap="square">
            <a:spAutoFit/>
          </a:bodyPr>
          <a:lstStyle/>
          <a:p>
            <a:pPr>
              <a:defRPr/>
            </a:pPr>
            <a:r>
              <a:rPr lang="en-US" sz="1400" dirty="0">
                <a:latin typeface="Verdana" charset="0"/>
                <a:ea typeface="Verdana" charset="0"/>
                <a:cs typeface="Verdana" charset="0"/>
              </a:rPr>
              <a:t>Puzzle #1:    7-Digit code ___ ___ ___ ___ ___ ___ ___</a:t>
            </a:r>
          </a:p>
          <a:p>
            <a:pPr>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#2:    3-Digit Code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#3:    3-Digit Code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#4:    6-Digit Code ___ ___ ___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#5:    4-Digit Code ___ ___ ___ ___ </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#7:    2-Digit Code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#8:    3-Digit Code ___ ___ ___ 	</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 </a:t>
            </a:r>
          </a:p>
        </p:txBody>
      </p:sp>
      <p:cxnSp>
        <p:nvCxnSpPr>
          <p:cNvPr id="4" name="Straight Connector 3"/>
          <p:cNvCxnSpPr/>
          <p:nvPr/>
        </p:nvCxnSpPr>
        <p:spPr>
          <a:xfrm>
            <a:off x="0" y="4876800"/>
            <a:ext cx="7772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949" y="4984465"/>
            <a:ext cx="7093473" cy="646331"/>
          </a:xfrm>
          <a:prstGeom prst="rect">
            <a:avLst/>
          </a:prstGeom>
          <a:noFill/>
        </p:spPr>
        <p:txBody>
          <a:bodyPr wrap="square" rtlCol="0">
            <a:spAutoFit/>
          </a:bodyPr>
          <a:lstStyle/>
          <a:p>
            <a:r>
              <a:rPr lang="en-US" b="1" dirty="0">
                <a:latin typeface="Verdana" charset="0"/>
                <a:ea typeface="Verdana" charset="0"/>
                <a:cs typeface="Verdana" charset="0"/>
              </a:rPr>
              <a:t>Back to School Combinations/Answers  </a:t>
            </a:r>
          </a:p>
          <a:p>
            <a:r>
              <a:rPr lang="en-US" b="1" dirty="0">
                <a:latin typeface="Verdana" charset="0"/>
                <a:ea typeface="Verdana" charset="0"/>
                <a:cs typeface="Verdana" charset="0"/>
              </a:rPr>
              <a:t>Group # ____</a:t>
            </a:r>
          </a:p>
        </p:txBody>
      </p:sp>
      <p:sp>
        <p:nvSpPr>
          <p:cNvPr id="11" name="Rectangle 10"/>
          <p:cNvSpPr/>
          <p:nvPr/>
        </p:nvSpPr>
        <p:spPr>
          <a:xfrm>
            <a:off x="324853" y="5794854"/>
            <a:ext cx="7083664" cy="3323987"/>
          </a:xfrm>
          <a:prstGeom prst="rect">
            <a:avLst/>
          </a:prstGeom>
        </p:spPr>
        <p:txBody>
          <a:bodyPr wrap="square">
            <a:spAutoFit/>
          </a:bodyPr>
          <a:lstStyle/>
          <a:p>
            <a:pPr>
              <a:defRPr/>
            </a:pPr>
            <a:r>
              <a:rPr lang="en-US" sz="1400" dirty="0">
                <a:latin typeface="Verdana" charset="0"/>
                <a:ea typeface="Verdana" charset="0"/>
                <a:cs typeface="Verdana" charset="0"/>
              </a:rPr>
              <a:t>Puzzle #1:    7-Digit code ___ ___ ___ ___ ___ ___ ___</a:t>
            </a:r>
          </a:p>
          <a:p>
            <a:pPr>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#2:    3-Digit Code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#3:    3-Digit Code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#4:    6-Digit Code ___ ___ ___ ___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#5:    4-Digit Code ___ ___ ___ ___ </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#7:    2-Digit Code ___ ___</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Puzzle #8:    3-Digit Code ___ ___ ___ 	</a:t>
            </a:r>
          </a:p>
          <a:p>
            <a:pPr marL="502931" indent="-502931">
              <a:defRPr/>
            </a:pPr>
            <a:endParaRPr lang="en-US" sz="1400" dirty="0">
              <a:latin typeface="Verdana" charset="0"/>
              <a:ea typeface="Verdana" charset="0"/>
              <a:cs typeface="Verdana" charset="0"/>
            </a:endParaRPr>
          </a:p>
          <a:p>
            <a:pPr marL="502931" indent="-502931">
              <a:defRPr/>
            </a:pPr>
            <a:r>
              <a:rPr lang="en-US" sz="1400" dirty="0">
                <a:latin typeface="Verdana" charset="0"/>
                <a:ea typeface="Verdana" charset="0"/>
                <a:cs typeface="Verdana" charset="0"/>
              </a:rPr>
              <a:t> </a:t>
            </a:r>
          </a:p>
        </p:txBody>
      </p:sp>
      <p:pic>
        <p:nvPicPr>
          <p:cNvPr id="12" name="Picture 11" descr="Background pattern&#10;&#10;Description automatically generated">
            <a:extLst>
              <a:ext uri="{FF2B5EF4-FFF2-40B4-BE49-F238E27FC236}">
                <a16:creationId xmlns:a16="http://schemas.microsoft.com/office/drawing/2014/main" id="{D5D3F2BC-8466-6D45-AD3D-347D67572F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1799" y="83692"/>
            <a:ext cx="1380601" cy="1395446"/>
          </a:xfrm>
          <a:prstGeom prst="rect">
            <a:avLst/>
          </a:prstGeom>
          <a:noFill/>
          <a:ln>
            <a:noFill/>
          </a:ln>
        </p:spPr>
      </p:pic>
      <p:pic>
        <p:nvPicPr>
          <p:cNvPr id="15" name="Picture 14" descr="Background pattern&#10;&#10;Description automatically generated">
            <a:extLst>
              <a:ext uri="{FF2B5EF4-FFF2-40B4-BE49-F238E27FC236}">
                <a16:creationId xmlns:a16="http://schemas.microsoft.com/office/drawing/2014/main" id="{5B14C1E2-A72E-4A3F-A460-A5FFC51101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1798" y="4933073"/>
            <a:ext cx="1380601" cy="1395446"/>
          </a:xfrm>
          <a:prstGeom prst="rect">
            <a:avLst/>
          </a:prstGeom>
          <a:noFill/>
          <a:ln>
            <a:noFill/>
          </a:ln>
        </p:spPr>
      </p:pic>
    </p:spTree>
    <p:extLst>
      <p:ext uri="{BB962C8B-B14F-4D97-AF65-F5344CB8AC3E}">
        <p14:creationId xmlns:p14="http://schemas.microsoft.com/office/powerpoint/2010/main" val="114110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56859" y="8915400"/>
            <a:ext cx="809941" cy="809941"/>
          </a:xfrm>
          <a:prstGeom prst="rect">
            <a:avLst/>
          </a:prstGeom>
        </p:spPr>
      </p:pic>
      <p:sp>
        <p:nvSpPr>
          <p:cNvPr id="2" name="Title 1"/>
          <p:cNvSpPr>
            <a:spLocks noGrp="1"/>
          </p:cNvSpPr>
          <p:nvPr>
            <p:ph type="title"/>
          </p:nvPr>
        </p:nvSpPr>
        <p:spPr>
          <a:xfrm rot="16200000">
            <a:off x="-1028222" y="6650749"/>
            <a:ext cx="4190047" cy="1524001"/>
          </a:xfrm>
        </p:spPr>
        <p:txBody>
          <a:bodyPr>
            <a:normAutofit fontScale="90000"/>
          </a:bodyPr>
          <a:lstStyle/>
          <a:p>
            <a:pPr algn="ctr"/>
            <a:r>
              <a:rPr lang="en-US" sz="5400" dirty="0">
                <a:latin typeface="Verdana" panose="020B0604030504040204" pitchFamily="34" charset="0"/>
                <a:ea typeface="Verdana" panose="020B0604030504040204" pitchFamily="34" charset="0"/>
                <a:cs typeface="Verdana" panose="020B0604030504040204" pitchFamily="34" charset="0"/>
              </a:rPr>
              <a:t>Bring me Cupcakes!</a:t>
            </a:r>
          </a:p>
        </p:txBody>
      </p:sp>
      <p:sp>
        <p:nvSpPr>
          <p:cNvPr id="3" name="Content Placeholder 2"/>
          <p:cNvSpPr>
            <a:spLocks noGrp="1"/>
          </p:cNvSpPr>
          <p:nvPr>
            <p:ph idx="1"/>
          </p:nvPr>
        </p:nvSpPr>
        <p:spPr>
          <a:xfrm rot="16200000">
            <a:off x="2392797" y="4821753"/>
            <a:ext cx="4562553" cy="5282249"/>
          </a:xfrm>
        </p:spPr>
        <p:txBody>
          <a:bodyPr>
            <a:noAutofit/>
          </a:bodyPr>
          <a:lstStyle/>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This may sound crazy, but let’s compare quality work to cupcakes.  You see, I </a:t>
            </a:r>
            <a:r>
              <a:rPr lang="en-US" sz="1100" u="sng" dirty="0">
                <a:latin typeface="Verdana" panose="020B0604030504040204" pitchFamily="34" charset="0"/>
                <a:ea typeface="Verdana" panose="020B0604030504040204" pitchFamily="34" charset="0"/>
                <a:cs typeface="Verdana" panose="020B0604030504040204" pitchFamily="34" charset="0"/>
              </a:rPr>
              <a:t>LOVE</a:t>
            </a:r>
            <a:r>
              <a:rPr lang="en-US" sz="1100" dirty="0">
                <a:latin typeface="Verdana" panose="020B0604030504040204" pitchFamily="34" charset="0"/>
                <a:ea typeface="Verdana" panose="020B0604030504040204" pitchFamily="34" charset="0"/>
                <a:cs typeface="Verdana" panose="020B0604030504040204" pitchFamily="34" charset="0"/>
              </a:rPr>
              <a:t> cupcakes.  There’s something just so perfect about them.  Not only do they look amazing, but in order to have a perfect cupcake a lot of things have to be just right.  They must have the perfect amount of each ingredient to make them moist and delicious. Everything in a cupcake is well thought out and aides in making the overall cupcake a delight to eat.</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When I receive work that is well-thought-out, it makes me so happy.  I call it a </a:t>
            </a:r>
            <a:r>
              <a:rPr lang="en-US" sz="1100" b="1" dirty="0">
                <a:latin typeface="Verdana" panose="020B0604030504040204" pitchFamily="34" charset="0"/>
                <a:ea typeface="Verdana" panose="020B0604030504040204" pitchFamily="34" charset="0"/>
                <a:cs typeface="Verdana" panose="020B0604030504040204" pitchFamily="34" charset="0"/>
              </a:rPr>
              <a:t>cupcake</a:t>
            </a:r>
            <a:r>
              <a:rPr lang="en-US" sz="1100" dirty="0">
                <a:latin typeface="Verdana" panose="020B0604030504040204" pitchFamily="34" charset="0"/>
                <a:ea typeface="Verdana" panose="020B0604030504040204" pitchFamily="34" charset="0"/>
                <a:cs typeface="Verdana" panose="020B0604030504040204" pitchFamily="34" charset="0"/>
              </a:rPr>
              <a:t>!  I can tell almost immediately that it’s going to be awesome!</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On the other hand, I sometimes receive work that looks like little to no effort was involved in it.  I call this type of work a smashed cupcake.  Have you ever seen a cupcake that looks like it came from the bottom of the box?  It’s all smashed up.  Heck, maybe even someone licked off all the icing and then put it back hoping no one would notice.</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Those types of cupcakes have all the characteristics of poor work. Smashed cupcakes are just gross and no one really wants to eat them.</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On the clipboard is a “recipe” card for a good cupcake.  If the ingredient will help your work be a great cupcake, go ahead and flip the binder clip down.  </a:t>
            </a:r>
          </a:p>
          <a:p>
            <a:pPr marL="0" indent="0">
              <a:lnSpc>
                <a:spcPct val="120000"/>
              </a:lnSpc>
              <a:buNone/>
            </a:pPr>
            <a:endParaRPr lang="en-US" sz="110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p:cNvCxnSpPr/>
          <p:nvPr/>
        </p:nvCxnSpPr>
        <p:spPr>
          <a:xfrm>
            <a:off x="0" y="5029200"/>
            <a:ext cx="7772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10DB06-107F-4C73-BB64-B963AD60D61F}"/>
              </a:ext>
            </a:extLst>
          </p:cNvPr>
          <p:cNvSpPr txBox="1"/>
          <p:nvPr/>
        </p:nvSpPr>
        <p:spPr>
          <a:xfrm>
            <a:off x="6806250" y="9822086"/>
            <a:ext cx="1276350" cy="215444"/>
          </a:xfrm>
          <a:prstGeom prst="rect">
            <a:avLst/>
          </a:prstGeom>
          <a:noFill/>
        </p:spPr>
        <p:txBody>
          <a:bodyPr wrap="square" rtlCol="0">
            <a:spAutoFit/>
          </a:bodyPr>
          <a:lstStyle/>
          <a:p>
            <a:r>
              <a:rPr lang="en-US" sz="800" dirty="0"/>
              <a:t>B2S: Puzzle 1</a:t>
            </a:r>
          </a:p>
        </p:txBody>
      </p:sp>
      <p:pic>
        <p:nvPicPr>
          <p:cNvPr id="13" name="Picture 12">
            <a:extLst>
              <a:ext uri="{FF2B5EF4-FFF2-40B4-BE49-F238E27FC236}">
                <a16:creationId xmlns:a16="http://schemas.microsoft.com/office/drawing/2014/main" id="{DA211803-0BA0-1647-B4AC-41F7A37FC7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81000" y="3990659"/>
            <a:ext cx="809941" cy="809941"/>
          </a:xfrm>
          <a:prstGeom prst="rect">
            <a:avLst/>
          </a:prstGeom>
        </p:spPr>
      </p:pic>
      <p:sp>
        <p:nvSpPr>
          <p:cNvPr id="18" name="Content Placeholder 2">
            <a:extLst>
              <a:ext uri="{FF2B5EF4-FFF2-40B4-BE49-F238E27FC236}">
                <a16:creationId xmlns:a16="http://schemas.microsoft.com/office/drawing/2014/main" id="{FC5AC9BB-0041-C74E-BC7A-C82261A6E67E}"/>
              </a:ext>
            </a:extLst>
          </p:cNvPr>
          <p:cNvSpPr txBox="1">
            <a:spLocks/>
          </p:cNvSpPr>
          <p:nvPr/>
        </p:nvSpPr>
        <p:spPr>
          <a:xfrm rot="16200000">
            <a:off x="2392798" y="-153256"/>
            <a:ext cx="4562553" cy="5282249"/>
          </a:xfrm>
          <a:prstGeom prst="rect">
            <a:avLst/>
          </a:prstGeom>
        </p:spPr>
        <p:txBody>
          <a:bodyPr vert="horz" lIns="91440" tIns="45720" rIns="91440" bIns="45720" rtlCol="0">
            <a:noAutofit/>
          </a:bodyPr>
          <a:lst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This may sound crazy, but let’s compare quality work to cupcakes.  You see, I </a:t>
            </a:r>
            <a:r>
              <a:rPr lang="en-US" sz="1100" u="sng" dirty="0">
                <a:latin typeface="Verdana" panose="020B0604030504040204" pitchFamily="34" charset="0"/>
                <a:ea typeface="Verdana" panose="020B0604030504040204" pitchFamily="34" charset="0"/>
                <a:cs typeface="Verdana" panose="020B0604030504040204" pitchFamily="34" charset="0"/>
              </a:rPr>
              <a:t>LOVE</a:t>
            </a:r>
            <a:r>
              <a:rPr lang="en-US" sz="1100" dirty="0">
                <a:latin typeface="Verdana" panose="020B0604030504040204" pitchFamily="34" charset="0"/>
                <a:ea typeface="Verdana" panose="020B0604030504040204" pitchFamily="34" charset="0"/>
                <a:cs typeface="Verdana" panose="020B0604030504040204" pitchFamily="34" charset="0"/>
              </a:rPr>
              <a:t> cupcakes.  There’s something just so perfect about them.  Not only do they look amazing, but in order to have a perfect cupcake a lot of things have to be just right.  They must have the perfect amount of each ingredient to make them moist and delicious. Everything in a cupcake is well thought out and aides in making the overall cupcake a delight to eat.</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When I receive work that is well-thought-out, it makes me so happy.  I call it a </a:t>
            </a:r>
            <a:r>
              <a:rPr lang="en-US" sz="1100" b="1" dirty="0">
                <a:latin typeface="Verdana" panose="020B0604030504040204" pitchFamily="34" charset="0"/>
                <a:ea typeface="Verdana" panose="020B0604030504040204" pitchFamily="34" charset="0"/>
                <a:cs typeface="Verdana" panose="020B0604030504040204" pitchFamily="34" charset="0"/>
              </a:rPr>
              <a:t>cupcake</a:t>
            </a:r>
            <a:r>
              <a:rPr lang="en-US" sz="1100" dirty="0">
                <a:latin typeface="Verdana" panose="020B0604030504040204" pitchFamily="34" charset="0"/>
                <a:ea typeface="Verdana" panose="020B0604030504040204" pitchFamily="34" charset="0"/>
                <a:cs typeface="Verdana" panose="020B0604030504040204" pitchFamily="34" charset="0"/>
              </a:rPr>
              <a:t>!  I can tell almost immediately that it’s going to be awesome!</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On the other hand, I sometimes receive work that looks like little to no effort was involved in it.  I call this type of work a smashed cupcake.  Have you ever seen a cupcake that looks like it came from the bottom of the box?  It’s all smashed up.  Heck, maybe even someone licked off all the icing and then put it back hoping no one would notice.</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Those types of cupcakes have all the characteristics of poor work. Smashed cupcakes are just gross and no one really wants to eat them.</a:t>
            </a:r>
          </a:p>
          <a:p>
            <a:pPr marL="0" indent="0">
              <a:lnSpc>
                <a:spcPct val="120000"/>
              </a:lnSpc>
              <a:buNone/>
            </a:pPr>
            <a:r>
              <a:rPr lang="en-US" sz="1100" dirty="0">
                <a:latin typeface="Verdana" panose="020B0604030504040204" pitchFamily="34" charset="0"/>
                <a:ea typeface="Verdana" panose="020B0604030504040204" pitchFamily="34" charset="0"/>
                <a:cs typeface="Verdana" panose="020B0604030504040204" pitchFamily="34" charset="0"/>
              </a:rPr>
              <a:t>On the clipboard is a “recipe” card for a good cupcake.  If the ingredient will help your work be a great cupcake, go ahead and flip the binder clip down.  </a:t>
            </a:r>
          </a:p>
          <a:p>
            <a:pPr marL="0" indent="0">
              <a:lnSpc>
                <a:spcPct val="120000"/>
              </a:lnSpc>
              <a:buNone/>
            </a:pP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0" name="Title 1">
            <a:extLst>
              <a:ext uri="{FF2B5EF4-FFF2-40B4-BE49-F238E27FC236}">
                <a16:creationId xmlns:a16="http://schemas.microsoft.com/office/drawing/2014/main" id="{A7148D08-E7E2-463B-850B-78A7B15C5351}"/>
              </a:ext>
            </a:extLst>
          </p:cNvPr>
          <p:cNvSpPr txBox="1">
            <a:spLocks/>
          </p:cNvSpPr>
          <p:nvPr/>
        </p:nvSpPr>
        <p:spPr>
          <a:xfrm rot="16200000">
            <a:off x="-910745" y="1638776"/>
            <a:ext cx="4190047" cy="1524001"/>
          </a:xfrm>
          <a:prstGeom prst="rect">
            <a:avLst/>
          </a:prstGeom>
        </p:spPr>
        <p:txBody>
          <a:bodyPr vert="horz" lIns="91440" tIns="45720" rIns="91440" bIns="45720" rtlCol="0" anchor="ctr">
            <a:normAutofit fontScale="97500" lnSpcReduction="10000"/>
          </a:bodyPr>
          <a:lstStyle>
            <a:lvl1pPr algn="l" defTabSz="777240" rtl="0" eaLnBrk="1" latinLnBrk="0" hangingPunct="1">
              <a:lnSpc>
                <a:spcPct val="90000"/>
              </a:lnSpc>
              <a:spcBef>
                <a:spcPct val="0"/>
              </a:spcBef>
              <a:buNone/>
              <a:defRPr sz="3740" kern="1200">
                <a:solidFill>
                  <a:schemeClr val="tx1"/>
                </a:solidFill>
                <a:latin typeface="+mj-lt"/>
                <a:ea typeface="+mj-ea"/>
                <a:cs typeface="+mj-cs"/>
              </a:defRPr>
            </a:lvl1pPr>
          </a:lstStyle>
          <a:p>
            <a:pPr algn="ctr" fontAlgn="auto">
              <a:spcAft>
                <a:spcPts val="0"/>
              </a:spcAft>
            </a:pPr>
            <a:r>
              <a:rPr lang="en-US" sz="5400">
                <a:latin typeface="Verdana" panose="020B0604030504040204" pitchFamily="34" charset="0"/>
                <a:ea typeface="Verdana" panose="020B0604030504040204" pitchFamily="34" charset="0"/>
                <a:cs typeface="Verdana" panose="020B0604030504040204" pitchFamily="34" charset="0"/>
              </a:rPr>
              <a:t>Bring me Cupcakes!</a:t>
            </a:r>
            <a:endParaRPr lang="en-US" sz="54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31C232FE-790E-436E-9BDE-B8105F1EBC82}"/>
              </a:ext>
            </a:extLst>
          </p:cNvPr>
          <p:cNvSpPr txBox="1"/>
          <p:nvPr/>
        </p:nvSpPr>
        <p:spPr>
          <a:xfrm>
            <a:off x="6677024" y="4738489"/>
            <a:ext cx="1276350" cy="215444"/>
          </a:xfrm>
          <a:prstGeom prst="rect">
            <a:avLst/>
          </a:prstGeom>
          <a:noFill/>
        </p:spPr>
        <p:txBody>
          <a:bodyPr wrap="square" rtlCol="0">
            <a:spAutoFit/>
          </a:bodyPr>
          <a:lstStyle/>
          <a:p>
            <a:r>
              <a:rPr lang="en-US" sz="800" dirty="0"/>
              <a:t>B2S: Puzzle 1</a:t>
            </a:r>
          </a:p>
        </p:txBody>
      </p:sp>
    </p:spTree>
    <p:extLst>
      <p:ext uri="{BB962C8B-B14F-4D97-AF65-F5344CB8AC3E}">
        <p14:creationId xmlns:p14="http://schemas.microsoft.com/office/powerpoint/2010/main" val="2889716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5058EB7-51EA-46C3-9B7B-8DF206B799FA}"/>
</file>

<file path=customXml/itemProps2.xml><?xml version="1.0" encoding="utf-8"?>
<ds:datastoreItem xmlns:ds="http://schemas.openxmlformats.org/officeDocument/2006/customXml" ds:itemID="{B4D763E5-8760-4033-BD9F-8561FFA8980C}"/>
</file>

<file path=customXml/itemProps3.xml><?xml version="1.0" encoding="utf-8"?>
<ds:datastoreItem xmlns:ds="http://schemas.openxmlformats.org/officeDocument/2006/customXml" ds:itemID="{6E137788-CDCF-4AE9-903E-409F11795FE8}"/>
</file>

<file path=docProps/app.xml><?xml version="1.0" encoding="utf-8"?>
<Properties xmlns="http://schemas.openxmlformats.org/officeDocument/2006/extended-properties" xmlns:vt="http://schemas.openxmlformats.org/officeDocument/2006/docPropsVTypes">
  <Template>Office Theme</Template>
  <TotalTime>22799</TotalTime>
  <Words>5528</Words>
  <Application>Microsoft Office PowerPoint</Application>
  <PresentationFormat>Custom</PresentationFormat>
  <Paragraphs>760</Paragraphs>
  <Slides>70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 me Cupcakes!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 print and cut apart these popsicle sticks or use actual wooden sticks and write the clue on with a sharpie. Include the shape.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Prize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Reactions</dc:title>
  <dc:creator>smitha</dc:creator>
  <cp:lastModifiedBy>FORTE Robert [Southern River College]</cp:lastModifiedBy>
  <cp:revision>950</cp:revision>
  <cp:lastPrinted>2021-02-07T23:43:02Z</cp:lastPrinted>
  <dcterms:created xsi:type="dcterms:W3CDTF">2018-01-12T03:52:33Z</dcterms:created>
  <dcterms:modified xsi:type="dcterms:W3CDTF">2021-02-08T00:01:32Z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